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79" r:id="rId3"/>
    <p:sldId id="280" r:id="rId4"/>
    <p:sldId id="257" r:id="rId5"/>
    <p:sldId id="284" r:id="rId6"/>
    <p:sldId id="258" r:id="rId7"/>
    <p:sldId id="259" r:id="rId8"/>
    <p:sldId id="283" r:id="rId9"/>
    <p:sldId id="263" r:id="rId10"/>
    <p:sldId id="264" r:id="rId11"/>
    <p:sldId id="268" r:id="rId12"/>
    <p:sldId id="269" r:id="rId13"/>
    <p:sldId id="271" r:id="rId14"/>
    <p:sldId id="273" r:id="rId15"/>
    <p:sldId id="275" r:id="rId16"/>
    <p:sldId id="276" r:id="rId17"/>
    <p:sldId id="278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C723B8-D863-4CAE-9E30-8A49EA0AEA1F}">
  <a:tblStyle styleId="{42C723B8-D863-4CAE-9E30-8A49EA0AEA1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‹№›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і вертикальний текст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ий заголовок і текст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49397" y="263005"/>
            <a:ext cx="2005455" cy="381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" name="bk object 17"/>
          <p:cNvSpPr/>
          <p:nvPr/>
        </p:nvSpPr>
        <p:spPr>
          <a:xfrm>
            <a:off x="350621" y="330529"/>
            <a:ext cx="248769" cy="318833"/>
          </a:xfrm>
          <a:custGeom>
            <a:avLst/>
            <a:gdLst/>
            <a:ahLst/>
            <a:cxnLst/>
            <a:rect l="l" t="t" r="r" b="b"/>
            <a:pathLst>
              <a:path w="410209" h="525780">
                <a:moveTo>
                  <a:pt x="0" y="380365"/>
                </a:moveTo>
                <a:lnTo>
                  <a:pt x="0" y="525669"/>
                </a:lnTo>
                <a:lnTo>
                  <a:pt x="211890" y="453001"/>
                </a:lnTo>
                <a:lnTo>
                  <a:pt x="0" y="380365"/>
                </a:lnTo>
                <a:close/>
              </a:path>
              <a:path w="410209" h="525780">
                <a:moveTo>
                  <a:pt x="211846" y="0"/>
                </a:moveTo>
                <a:lnTo>
                  <a:pt x="211846" y="453001"/>
                </a:lnTo>
                <a:lnTo>
                  <a:pt x="410102" y="385024"/>
                </a:lnTo>
                <a:lnTo>
                  <a:pt x="410102" y="79861"/>
                </a:lnTo>
                <a:lnTo>
                  <a:pt x="211846" y="0"/>
                </a:lnTo>
                <a:close/>
              </a:path>
            </a:pathLst>
          </a:custGeom>
          <a:solidFill>
            <a:srgbClr val="0082C6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" name="bk object 18"/>
          <p:cNvSpPr/>
          <p:nvPr/>
        </p:nvSpPr>
        <p:spPr>
          <a:xfrm>
            <a:off x="228599" y="228580"/>
            <a:ext cx="250694" cy="332696"/>
          </a:xfrm>
          <a:custGeom>
            <a:avLst/>
            <a:gdLst/>
            <a:ahLst/>
            <a:cxnLst/>
            <a:rect l="l" t="t" r="r" b="b"/>
            <a:pathLst>
              <a:path w="413384" h="548640">
                <a:moveTo>
                  <a:pt x="413055" y="0"/>
                </a:moveTo>
                <a:lnTo>
                  <a:pt x="0" y="161387"/>
                </a:lnTo>
                <a:lnTo>
                  <a:pt x="0" y="479493"/>
                </a:lnTo>
                <a:lnTo>
                  <a:pt x="201208" y="548485"/>
                </a:lnTo>
                <a:lnTo>
                  <a:pt x="201208" y="82803"/>
                </a:lnTo>
                <a:lnTo>
                  <a:pt x="413055" y="82803"/>
                </a:lnTo>
                <a:lnTo>
                  <a:pt x="413055" y="0"/>
                </a:lnTo>
                <a:close/>
              </a:path>
              <a:path w="413384" h="548640">
                <a:moveTo>
                  <a:pt x="413055" y="82803"/>
                </a:moveTo>
                <a:lnTo>
                  <a:pt x="201208" y="82803"/>
                </a:lnTo>
                <a:lnTo>
                  <a:pt x="413055" y="168120"/>
                </a:lnTo>
                <a:lnTo>
                  <a:pt x="413055" y="82803"/>
                </a:lnTo>
                <a:close/>
              </a:path>
            </a:pathLst>
          </a:custGeom>
          <a:solidFill>
            <a:srgbClr val="FFE000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" name="bk object 19"/>
          <p:cNvSpPr/>
          <p:nvPr/>
        </p:nvSpPr>
        <p:spPr>
          <a:xfrm>
            <a:off x="350621" y="278793"/>
            <a:ext cx="128621" cy="326535"/>
          </a:xfrm>
          <a:custGeom>
            <a:avLst/>
            <a:gdLst/>
            <a:ahLst/>
            <a:cxnLst/>
            <a:rect l="l" t="t" r="r" b="b"/>
            <a:pathLst>
              <a:path w="212090" h="538480">
                <a:moveTo>
                  <a:pt x="0" y="0"/>
                </a:moveTo>
                <a:lnTo>
                  <a:pt x="0" y="465682"/>
                </a:lnTo>
                <a:lnTo>
                  <a:pt x="211846" y="538318"/>
                </a:lnTo>
                <a:lnTo>
                  <a:pt x="211846" y="85316"/>
                </a:lnTo>
                <a:lnTo>
                  <a:pt x="0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" name="bk object 20"/>
          <p:cNvSpPr/>
          <p:nvPr/>
        </p:nvSpPr>
        <p:spPr>
          <a:xfrm>
            <a:off x="2946400" y="600032"/>
            <a:ext cx="8699604" cy="0"/>
          </a:xfrm>
          <a:custGeom>
            <a:avLst/>
            <a:gdLst/>
            <a:ahLst/>
            <a:cxnLst/>
            <a:rect l="l" t="t" r="r" b="b"/>
            <a:pathLst>
              <a:path w="14345285">
                <a:moveTo>
                  <a:pt x="0" y="0"/>
                </a:moveTo>
                <a:lnTo>
                  <a:pt x="14345112" y="0"/>
                </a:lnTo>
              </a:path>
            </a:pathLst>
          </a:custGeom>
          <a:ln w="20941">
            <a:solidFill>
              <a:srgbClr val="0082C6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2" b="0" i="0">
                <a:solidFill>
                  <a:srgbClr val="0C701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516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75698" y="2140333"/>
            <a:ext cx="4227150" cy="346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573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и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67959" y="-1058317"/>
            <a:ext cx="4887066" cy="3374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та вміст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розділу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’єкти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рівняння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ише заголовок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міст і підпис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і підпис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4">
            <a:alphaModFix/>
          </a:blip>
          <a:srcRect t="14874" b="798"/>
          <a:stretch/>
        </p:blipFill>
        <p:spPr>
          <a:xfrm>
            <a:off x="0" y="2002971"/>
            <a:ext cx="12192000" cy="4855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3"/>
          <p:cNvGrpSpPr/>
          <p:nvPr/>
        </p:nvGrpSpPr>
        <p:grpSpPr>
          <a:xfrm>
            <a:off x="3412944" y="452715"/>
            <a:ext cx="8935346" cy="2174597"/>
            <a:chOff x="2061790" y="4962028"/>
            <a:chExt cx="9846111" cy="2396250"/>
          </a:xfrm>
        </p:grpSpPr>
        <p:pic>
          <p:nvPicPr>
            <p:cNvPr id="93" name="Google Shape;93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581590" y="5993632"/>
              <a:ext cx="1099999" cy="286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85872" y="5933847"/>
              <a:ext cx="1529962" cy="560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042408" y="6012965"/>
              <a:ext cx="1191300" cy="236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527534" y="5662139"/>
              <a:ext cx="1380367" cy="1035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94702" y="5821990"/>
              <a:ext cx="1380367" cy="618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061790" y="4962028"/>
              <a:ext cx="3386968" cy="2396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13"/>
          <p:cNvSpPr txBox="1">
            <a:spLocks noGrp="1"/>
          </p:cNvSpPr>
          <p:nvPr>
            <p:ph type="ctrTitle"/>
          </p:nvPr>
        </p:nvSpPr>
        <p:spPr>
          <a:xfrm>
            <a:off x="736294" y="2789465"/>
            <a:ext cx="10719411" cy="2768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ru-RU" sz="44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Програма</a:t>
            </a:r>
            <a: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44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підтримки</a:t>
            </a:r>
            <a: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44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енергомодернізації</a:t>
            </a:r>
            <a: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44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багатоквартирних</a:t>
            </a:r>
            <a: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44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будинків</a:t>
            </a:r>
            <a: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44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Енергодім</a:t>
            </a:r>
            <a: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b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  <p:pic>
        <p:nvPicPr>
          <p:cNvPr id="100" name="Google Shape;100;p13"/>
          <p:cNvPicPr preferRelativeResize="0"/>
          <p:nvPr/>
        </p:nvPicPr>
        <p:blipFill rotWithShape="1">
          <a:blip r:embed="rId11">
            <a:alphaModFix/>
          </a:blip>
          <a:srcRect l="19376" t="34399" r="20317" b="44282"/>
          <a:stretch/>
        </p:blipFill>
        <p:spPr>
          <a:xfrm>
            <a:off x="114450" y="129475"/>
            <a:ext cx="2947324" cy="71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 rotWithShape="1">
          <a:blip r:embed="rId12">
            <a:alphaModFix/>
          </a:blip>
          <a:srcRect l="10690" t="10730"/>
          <a:stretch/>
        </p:blipFill>
        <p:spPr>
          <a:xfrm>
            <a:off x="2222400" y="1173200"/>
            <a:ext cx="1832074" cy="83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3"/>
          <p:cNvSpPr/>
          <p:nvPr/>
        </p:nvSpPr>
        <p:spPr>
          <a:xfrm>
            <a:off x="242346" y="5624869"/>
            <a:ext cx="961995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1800" dirty="0">
                <a:solidFill>
                  <a:schemeClr val="lt1"/>
                </a:solidFill>
              </a:rPr>
              <a:t>Олег </a:t>
            </a:r>
            <a:r>
              <a:rPr lang="ru-RU" sz="1800" dirty="0" err="1">
                <a:solidFill>
                  <a:schemeClr val="lt1"/>
                </a:solidFill>
              </a:rPr>
              <a:t>Покідько</a:t>
            </a:r>
            <a:br>
              <a:rPr lang="ru-R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dirty="0">
                <a:solidFill>
                  <a:schemeClr val="lt1"/>
                </a:solidFill>
              </a:rPr>
              <a:t>Начальник </a:t>
            </a:r>
            <a:r>
              <a:rPr lang="ru-RU" sz="1800" dirty="0" err="1">
                <a:solidFill>
                  <a:schemeClr val="lt1"/>
                </a:solidFill>
              </a:rPr>
              <a:t>відділу</a:t>
            </a:r>
            <a:r>
              <a:rPr lang="ru-RU" sz="1800" dirty="0">
                <a:solidFill>
                  <a:schemeClr val="lt1"/>
                </a:solidFill>
              </a:rPr>
              <a:t> </a:t>
            </a:r>
            <a:r>
              <a:rPr lang="ru-RU" sz="1800" dirty="0" err="1">
                <a:solidFill>
                  <a:schemeClr val="lt1"/>
                </a:solidFill>
              </a:rPr>
              <a:t>розробки</a:t>
            </a:r>
            <a:r>
              <a:rPr lang="ru-RU" sz="1800" dirty="0">
                <a:solidFill>
                  <a:schemeClr val="lt1"/>
                </a:solidFill>
              </a:rPr>
              <a:t> </a:t>
            </a:r>
            <a:r>
              <a:rPr lang="ru-RU" sz="1800" dirty="0" err="1">
                <a:solidFill>
                  <a:schemeClr val="lt1"/>
                </a:solidFill>
              </a:rPr>
              <a:t>заходів</a:t>
            </a:r>
            <a:r>
              <a:rPr lang="ru-RU" sz="1800" dirty="0">
                <a:solidFill>
                  <a:schemeClr val="lt1"/>
                </a:solidFill>
              </a:rPr>
              <a:t> </a:t>
            </a:r>
            <a:r>
              <a:rPr lang="ru-RU" sz="1800" dirty="0" err="1">
                <a:solidFill>
                  <a:schemeClr val="lt1"/>
                </a:solidFill>
              </a:rPr>
              <a:t>енергоефективності</a:t>
            </a:r>
            <a:r>
              <a:rPr lang="ru-RU" sz="1800" dirty="0">
                <a:solidFill>
                  <a:schemeClr val="lt1"/>
                </a:solidFill>
              </a:rPr>
              <a:t>, </a:t>
            </a:r>
            <a:r>
              <a:rPr lang="ru-RU" sz="1800" dirty="0" err="1">
                <a:solidFill>
                  <a:schemeClr val="lt1"/>
                </a:solidFill>
              </a:rPr>
              <a:t>розвитку</a:t>
            </a:r>
            <a:r>
              <a:rPr lang="ru-RU" sz="1800" dirty="0">
                <a:solidFill>
                  <a:schemeClr val="lt1"/>
                </a:solidFill>
              </a:rPr>
              <a:t> </a:t>
            </a:r>
            <a:r>
              <a:rPr lang="ru-RU" sz="1800" dirty="0" err="1">
                <a:solidFill>
                  <a:schemeClr val="lt1"/>
                </a:solidFill>
              </a:rPr>
              <a:t>проектів</a:t>
            </a:r>
            <a:r>
              <a:rPr lang="ru-RU" sz="1800" dirty="0">
                <a:solidFill>
                  <a:schemeClr val="lt1"/>
                </a:solidFill>
              </a:rPr>
              <a:t> та </a:t>
            </a:r>
            <a:r>
              <a:rPr lang="ru-RU" sz="1800" dirty="0" err="1">
                <a:solidFill>
                  <a:schemeClr val="lt1"/>
                </a:solidFill>
              </a:rPr>
              <a:t>навчання</a:t>
            </a:r>
            <a:r>
              <a:rPr lang="ru-RU" sz="1800" dirty="0">
                <a:solidFill>
                  <a:schemeClr val="lt1"/>
                </a:solidFill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3"/>
          <p:cNvPicPr preferRelativeResize="0"/>
          <p:nvPr/>
        </p:nvPicPr>
        <p:blipFill rotWithShape="1">
          <a:blip r:embed="rId13">
            <a:alphaModFix/>
          </a:blip>
          <a:srcRect l="15221" t="75264" r="75499" b="15355"/>
          <a:stretch/>
        </p:blipFill>
        <p:spPr>
          <a:xfrm rot="10800000">
            <a:off x="8455067" y="5498439"/>
            <a:ext cx="3736930" cy="1359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1"/>
          <p:cNvSpPr txBox="1"/>
          <p:nvPr/>
        </p:nvSpPr>
        <p:spPr>
          <a:xfrm>
            <a:off x="572300" y="1563859"/>
            <a:ext cx="10889400" cy="47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800"/>
              <a:buFont typeface="Arial"/>
              <a:buChar char="•"/>
            </a:pP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програмі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«ЕНЕРГОДІМ»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може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приймати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участь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будівлі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незалежно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від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року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введення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експлуатацію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dirty="0"/>
          </a:p>
          <a:p>
            <a:pPr marL="285750" marR="0" lvl="0" indent="-285750" algn="just" rtl="0">
              <a:spcBef>
                <a:spcPts val="1800"/>
              </a:spcBef>
              <a:spcAft>
                <a:spcPts val="0"/>
              </a:spcAft>
              <a:buClr>
                <a:srgbClr val="0082C6"/>
              </a:buClr>
              <a:buSzPts val="1800"/>
              <a:buFont typeface="Arial"/>
              <a:buChar char="•"/>
            </a:pP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Фонд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частково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відшкодовує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вартість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обстеження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будинку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етапі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розробки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проектної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документації.</a:t>
            </a:r>
            <a:endParaRPr sz="2000" dirty="0"/>
          </a:p>
          <a:p>
            <a:pPr marL="285750" marR="0" lvl="0" indent="-285750" algn="just" rtl="0">
              <a:spcBef>
                <a:spcPts val="1800"/>
              </a:spcBef>
              <a:spcAft>
                <a:spcPts val="0"/>
              </a:spcAft>
              <a:buClr>
                <a:srgbClr val="0082C6"/>
              </a:buClr>
              <a:buSzPts val="1800"/>
              <a:buFont typeface="Arial"/>
              <a:buChar char="•"/>
            </a:pP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Фонд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встановлює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вимоги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до </a:t>
            </a:r>
            <a:r>
              <a:rPr lang="ru-RU" sz="2000" b="1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обладнання</a:t>
            </a:r>
            <a:r>
              <a:rPr lang="ru-RU" sz="2000" b="1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та </a:t>
            </a:r>
            <a:r>
              <a:rPr lang="ru-RU" sz="2000" b="1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матеріалів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згідно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чинних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нормативних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документів</a:t>
            </a:r>
            <a:r>
              <a:rPr lang="ru-RU" sz="2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dirty="0"/>
          </a:p>
          <a:p>
            <a:pPr marL="285750" marR="0" lvl="0" indent="-285750" algn="just" rtl="0">
              <a:spcBef>
                <a:spcPts val="18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Вимоги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до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теплоізоляційних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матеріалів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табл.1 </a:t>
            </a:r>
            <a:r>
              <a:rPr lang="ru-RU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Додатку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2 Порядку </a:t>
            </a:r>
            <a:r>
              <a:rPr lang="ru-RU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Дій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2000" dirty="0"/>
          </a:p>
          <a:p>
            <a:pPr marL="285750" marR="0" lvl="0" indent="-285750" algn="just" rtl="0">
              <a:spcBef>
                <a:spcPts val="18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Вимоги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до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конструктивних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систем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теплоізоляційної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оболонки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будівель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(табл.2 </a:t>
            </a:r>
            <a:r>
              <a:rPr lang="ru-RU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Додатку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2 Порядку </a:t>
            </a:r>
            <a:r>
              <a:rPr lang="ru-RU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Дій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 sz="2000" dirty="0"/>
          </a:p>
          <a:p>
            <a:pPr marL="285750" marR="0" lvl="0" indent="-285750" algn="just" rtl="0">
              <a:spcBef>
                <a:spcPts val="18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Вимоги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до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інженерних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систем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життєзабезпечення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житлових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будинків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dirty="0"/>
          </a:p>
          <a:p>
            <a:pPr marL="285750" marR="0" lvl="0" indent="-285750" algn="just" rtl="0">
              <a:spcBef>
                <a:spcPts val="18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Розширений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опис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заходів</a:t>
            </a:r>
            <a:r>
              <a:rPr lang="ru-RU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з </a:t>
            </a:r>
            <a:r>
              <a:rPr lang="ru-RU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деталізованим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переліком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можливих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робіт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наведений в </a:t>
            </a:r>
            <a:r>
              <a:rPr lang="ru-RU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Додатку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1 Порядку </a:t>
            </a:r>
            <a:r>
              <a:rPr lang="ru-RU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дій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учасників</a:t>
            </a:r>
            <a:r>
              <a:rPr lang="ru-RU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000" dirty="0"/>
          </a:p>
          <a:p>
            <a:pPr marL="2857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18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1"/>
          <p:cNvSpPr txBox="1"/>
          <p:nvPr/>
        </p:nvSpPr>
        <p:spPr>
          <a:xfrm>
            <a:off x="946100" y="786855"/>
            <a:ext cx="105156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8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Важливі</a:t>
            </a:r>
            <a:r>
              <a:rPr lang="ru-RU" sz="28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8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технічні</a:t>
            </a:r>
            <a:r>
              <a:rPr lang="ru-RU" sz="28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8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принципи</a:t>
            </a:r>
            <a:r>
              <a:rPr lang="ru-RU" sz="28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8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Програми</a:t>
            </a:r>
            <a:endParaRPr sz="28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5"/>
          <p:cNvSpPr/>
          <p:nvPr/>
        </p:nvSpPr>
        <p:spPr>
          <a:xfrm>
            <a:off x="4484339" y="2097877"/>
            <a:ext cx="3223322" cy="2893326"/>
          </a:xfrm>
          <a:prstGeom prst="rect">
            <a:avLst/>
          </a:prstGeom>
          <a:solidFill>
            <a:srgbClr val="D0E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5"/>
          <p:cNvSpPr/>
          <p:nvPr/>
        </p:nvSpPr>
        <p:spPr>
          <a:xfrm>
            <a:off x="982639" y="2097877"/>
            <a:ext cx="3223322" cy="2893326"/>
          </a:xfrm>
          <a:prstGeom prst="rect">
            <a:avLst/>
          </a:prstGeom>
          <a:solidFill>
            <a:srgbClr val="D0E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5"/>
          <p:cNvSpPr txBox="1"/>
          <p:nvPr/>
        </p:nvSpPr>
        <p:spPr>
          <a:xfrm>
            <a:off x="1212351" y="994000"/>
            <a:ext cx="9884353" cy="9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Етап</a:t>
            </a:r>
            <a:r>
              <a:rPr lang="ru-RU" sz="32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3. </a:t>
            </a:r>
            <a:r>
              <a:rPr lang="ru-RU" sz="32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Будівельно-монтажні</a:t>
            </a:r>
            <a:r>
              <a:rPr lang="ru-RU" sz="32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2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роботи</a:t>
            </a:r>
            <a:r>
              <a:rPr lang="ru-RU" sz="32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та </a:t>
            </a:r>
            <a:r>
              <a:rPr lang="ru-RU" sz="32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перевірка</a:t>
            </a:r>
            <a:endParaRPr sz="32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5"/>
          <p:cNvSpPr txBox="1"/>
          <p:nvPr/>
        </p:nvSpPr>
        <p:spPr>
          <a:xfrm>
            <a:off x="1105970" y="3810303"/>
            <a:ext cx="3223322" cy="65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Вибір підрядників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та спеціаліста з технічного нагляду</a:t>
            </a: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5"/>
          <p:cNvSpPr txBox="1"/>
          <p:nvPr/>
        </p:nvSpPr>
        <p:spPr>
          <a:xfrm>
            <a:off x="4773391" y="3792775"/>
            <a:ext cx="2539383" cy="65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Виконання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та завершення будівельних робіт</a:t>
            </a: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25"/>
          <p:cNvCxnSpPr/>
          <p:nvPr/>
        </p:nvCxnSpPr>
        <p:spPr>
          <a:xfrm>
            <a:off x="982639" y="5322628"/>
            <a:ext cx="10044752" cy="0"/>
          </a:xfrm>
          <a:prstGeom prst="straightConnector1">
            <a:avLst/>
          </a:prstGeom>
          <a:noFill/>
          <a:ln w="2540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5" name="Google Shape;285;p25"/>
          <p:cNvSpPr txBox="1"/>
          <p:nvPr/>
        </p:nvSpPr>
        <p:spPr>
          <a:xfrm>
            <a:off x="982639" y="5311088"/>
            <a:ext cx="10044751" cy="57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Орієнтовний термін: </a:t>
            </a:r>
            <a:r>
              <a:rPr lang="ru-RU" sz="2000" b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1-2 місяці </a:t>
            </a:r>
            <a:r>
              <a:rPr lang="ru-RU" sz="20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для Пакету А</a:t>
            </a:r>
            <a:r>
              <a:rPr lang="ru-RU" sz="2000" b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, 2-6 місяці</a:t>
            </a:r>
            <a:r>
              <a:rPr lang="ru-RU" sz="20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 для Пакету Б</a:t>
            </a:r>
            <a:endParaRPr sz="20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p25"/>
          <p:cNvCxnSpPr/>
          <p:nvPr/>
        </p:nvCxnSpPr>
        <p:spPr>
          <a:xfrm>
            <a:off x="982639" y="5940314"/>
            <a:ext cx="10044752" cy="0"/>
          </a:xfrm>
          <a:prstGeom prst="straightConnector1">
            <a:avLst/>
          </a:prstGeom>
          <a:noFill/>
          <a:ln w="2540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7" name="Google Shape;28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9336" y="2734113"/>
            <a:ext cx="876591" cy="88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0392" y="2782593"/>
            <a:ext cx="831215" cy="76194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5"/>
          <p:cNvSpPr/>
          <p:nvPr/>
        </p:nvSpPr>
        <p:spPr>
          <a:xfrm>
            <a:off x="7986038" y="2111466"/>
            <a:ext cx="3099991" cy="2879725"/>
          </a:xfrm>
          <a:prstGeom prst="rect">
            <a:avLst/>
          </a:prstGeom>
          <a:solidFill>
            <a:srgbClr val="D0E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5"/>
          <p:cNvSpPr txBox="1"/>
          <p:nvPr/>
        </p:nvSpPr>
        <p:spPr>
          <a:xfrm>
            <a:off x="7996713" y="3871186"/>
            <a:ext cx="3099991" cy="99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Підготовка енергосертифікату будівлі та звіту</a:t>
            </a: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з обстеження інженерних мереж</a:t>
            </a: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2899" y="2776328"/>
            <a:ext cx="927618" cy="1064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/>
          <p:nvPr/>
        </p:nvSpPr>
        <p:spPr>
          <a:xfrm>
            <a:off x="542250" y="1433325"/>
            <a:ext cx="10792500" cy="3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АН – здійснює проектувальник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Відповідність БМР проектній документації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Відвідує за викликом чи план-графіком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ТН – здійснює сертифікований спеціаліст. Основні функції: 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Перевірка якості матеріалів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Відповідність обсягів та якості робіт ПКД та НТД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Ведуть облік обсягів прийнятих і оплачених будівельних робіт</a:t>
            </a:r>
            <a:endParaRPr/>
          </a:p>
        </p:txBody>
      </p:sp>
      <p:sp>
        <p:nvSpPr>
          <p:cNvPr id="297" name="Google Shape;297;p26"/>
          <p:cNvSpPr/>
          <p:nvPr/>
        </p:nvSpPr>
        <p:spPr>
          <a:xfrm>
            <a:off x="2285575" y="778786"/>
            <a:ext cx="86110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Забезпечення технічного і авторського нагляду</a:t>
            </a:r>
            <a:endParaRPr/>
          </a:p>
        </p:txBody>
      </p:sp>
      <p:sp>
        <p:nvSpPr>
          <p:cNvPr id="298" name="Google Shape;298;p26"/>
          <p:cNvSpPr/>
          <p:nvPr/>
        </p:nvSpPr>
        <p:spPr>
          <a:xfrm>
            <a:off x="542262" y="4917510"/>
            <a:ext cx="10183500" cy="17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*Заходи з енергоефективності, що реалізуються в рамках програми «ЕНЕРГОДІМ» відповідно постанові КМУ від 07.06.2017 №406 відносяться до будівельних робіт, які не потребують документів, що дають право на їх виконання, та після закінчення яких, об’єкт не підлягає прийняттю в експлуатацію. </a:t>
            </a:r>
            <a:endParaRPr sz="16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/>
          <p:nvPr/>
        </p:nvSpPr>
        <p:spPr>
          <a:xfrm>
            <a:off x="2978140" y="834509"/>
            <a:ext cx="51689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Приклади виконаних робіт у Литві</a:t>
            </a:r>
            <a:r>
              <a:rPr lang="ru-RU" sz="18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Облаштування балконів</a:t>
            </a:r>
            <a:endParaRPr sz="18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28"/>
          <p:cNvPicPr preferRelativeResize="0"/>
          <p:nvPr/>
        </p:nvPicPr>
        <p:blipFill rotWithShape="1">
          <a:blip r:embed="rId3">
            <a:alphaModFix/>
          </a:blip>
          <a:srcRect r="13756"/>
          <a:stretch/>
        </p:blipFill>
        <p:spPr>
          <a:xfrm>
            <a:off x="252774" y="2066925"/>
            <a:ext cx="5460625" cy="451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5250" y="2066925"/>
            <a:ext cx="5515750" cy="451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"/>
          <p:cNvSpPr/>
          <p:nvPr/>
        </p:nvSpPr>
        <p:spPr>
          <a:xfrm>
            <a:off x="2647948" y="806772"/>
            <a:ext cx="7431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Приклади</a:t>
            </a:r>
            <a:r>
              <a:rPr lang="ru-RU" sz="24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виконаних</a:t>
            </a:r>
            <a:r>
              <a:rPr lang="ru-RU" sz="24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робіт</a:t>
            </a:r>
            <a:r>
              <a:rPr lang="ru-RU" sz="24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у </a:t>
            </a:r>
            <a:r>
              <a:rPr lang="ru-RU" sz="24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Литві</a:t>
            </a:r>
            <a:r>
              <a:rPr lang="ru-RU" sz="18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Облаштування</a:t>
            </a:r>
            <a:r>
              <a:rPr lang="ru-RU" sz="18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відмостки</a:t>
            </a:r>
            <a:r>
              <a:rPr lang="ru-RU" sz="18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та </a:t>
            </a:r>
            <a:r>
              <a:rPr lang="ru-RU" sz="1800" dirty="0" err="1">
                <a:solidFill>
                  <a:srgbClr val="0082C6"/>
                </a:solidFill>
              </a:rPr>
              <a:t>утеплення</a:t>
            </a:r>
            <a:r>
              <a:rPr lang="ru-RU" sz="1800" dirty="0">
                <a:solidFill>
                  <a:srgbClr val="0082C6"/>
                </a:solidFill>
              </a:rPr>
              <a:t> </a:t>
            </a:r>
            <a:r>
              <a:rPr lang="ru-RU" sz="1800" dirty="0" err="1">
                <a:solidFill>
                  <a:srgbClr val="0082C6"/>
                </a:solidFill>
              </a:rPr>
              <a:t>заглиблених</a:t>
            </a:r>
            <a:r>
              <a:rPr lang="ru-RU" sz="1800" dirty="0">
                <a:solidFill>
                  <a:srgbClr val="0082C6"/>
                </a:solidFill>
              </a:rPr>
              <a:t> </a:t>
            </a:r>
            <a:r>
              <a:rPr lang="ru-RU" sz="1800" dirty="0" err="1">
                <a:solidFill>
                  <a:srgbClr val="0082C6"/>
                </a:solidFill>
              </a:rPr>
              <a:t>конструкцій</a:t>
            </a:r>
            <a:endParaRPr sz="18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30"/>
          <p:cNvPicPr preferRelativeResize="0"/>
          <p:nvPr/>
        </p:nvPicPr>
        <p:blipFill rotWithShape="1">
          <a:blip r:embed="rId3">
            <a:alphaModFix/>
          </a:blip>
          <a:srcRect t="19048" r="2083" b="8729"/>
          <a:stretch/>
        </p:blipFill>
        <p:spPr>
          <a:xfrm>
            <a:off x="832273" y="1625174"/>
            <a:ext cx="4623306" cy="255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0"/>
          <p:cNvPicPr preferRelativeResize="0"/>
          <p:nvPr/>
        </p:nvPicPr>
        <p:blipFill rotWithShape="1">
          <a:blip r:embed="rId4">
            <a:alphaModFix/>
          </a:blip>
          <a:srcRect l="21666" t="26249" r="13333" b="16387"/>
          <a:stretch/>
        </p:blipFill>
        <p:spPr>
          <a:xfrm>
            <a:off x="5818325" y="1630225"/>
            <a:ext cx="5327104" cy="254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0"/>
          <p:cNvPicPr preferRelativeResize="0"/>
          <p:nvPr/>
        </p:nvPicPr>
        <p:blipFill rotWithShape="1">
          <a:blip r:embed="rId5">
            <a:alphaModFix/>
          </a:blip>
          <a:srcRect l="1458" t="31457" r="16979" b="13681"/>
          <a:stretch/>
        </p:blipFill>
        <p:spPr>
          <a:xfrm>
            <a:off x="774332" y="4362449"/>
            <a:ext cx="4739185" cy="239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0"/>
          <p:cNvPicPr preferRelativeResize="0"/>
          <p:nvPr/>
        </p:nvPicPr>
        <p:blipFill rotWithShape="1">
          <a:blip r:embed="rId6">
            <a:alphaModFix/>
          </a:blip>
          <a:srcRect l="14583" t="50417" r="26563" b="17360"/>
          <a:stretch/>
        </p:blipFill>
        <p:spPr>
          <a:xfrm>
            <a:off x="5818324" y="4362450"/>
            <a:ext cx="5327102" cy="239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8123" y="3516419"/>
            <a:ext cx="4162425" cy="312181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2"/>
          <p:cNvSpPr/>
          <p:nvPr/>
        </p:nvSpPr>
        <p:spPr>
          <a:xfrm>
            <a:off x="2647950" y="867460"/>
            <a:ext cx="6096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Приклади</a:t>
            </a:r>
            <a:r>
              <a:rPr lang="ru-RU" sz="24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виконаних</a:t>
            </a:r>
            <a:r>
              <a:rPr lang="ru-RU" sz="24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робіт</a:t>
            </a:r>
            <a:r>
              <a:rPr lang="ru-RU" sz="24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у </a:t>
            </a:r>
            <a:r>
              <a:rPr lang="ru-RU" sz="24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Литві</a:t>
            </a:r>
            <a:r>
              <a:rPr lang="ru-RU" sz="18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Утеплення</a:t>
            </a:r>
            <a:r>
              <a:rPr lang="ru-RU" sz="18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покриття</a:t>
            </a:r>
            <a:endParaRPr sz="18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956049" y="2636414"/>
            <a:ext cx="4279900" cy="32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450" y="1815675"/>
            <a:ext cx="4081501" cy="306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"/>
          <p:cNvSpPr txBox="1"/>
          <p:nvPr/>
        </p:nvSpPr>
        <p:spPr>
          <a:xfrm>
            <a:off x="452387" y="1073239"/>
            <a:ext cx="11482939" cy="74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Перевірка виконаних заходів</a:t>
            </a:r>
            <a:endParaRPr sz="32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3"/>
          <p:cNvSpPr/>
          <p:nvPr/>
        </p:nvSpPr>
        <p:spPr>
          <a:xfrm>
            <a:off x="2330888" y="2097877"/>
            <a:ext cx="3223322" cy="2893326"/>
          </a:xfrm>
          <a:prstGeom prst="rect">
            <a:avLst/>
          </a:prstGeom>
          <a:solidFill>
            <a:srgbClr val="D0E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3"/>
          <p:cNvSpPr/>
          <p:nvPr/>
        </p:nvSpPr>
        <p:spPr>
          <a:xfrm>
            <a:off x="7046899" y="2097877"/>
            <a:ext cx="3223322" cy="2893326"/>
          </a:xfrm>
          <a:prstGeom prst="rect">
            <a:avLst/>
          </a:prstGeom>
          <a:solidFill>
            <a:srgbClr val="D0E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3"/>
          <p:cNvSpPr txBox="1"/>
          <p:nvPr/>
        </p:nvSpPr>
        <p:spPr>
          <a:xfrm>
            <a:off x="2521954" y="3792775"/>
            <a:ext cx="2762053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Документальна перевірка</a:t>
            </a:r>
            <a:endParaRPr sz="20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3"/>
          <p:cNvSpPr txBox="1"/>
          <p:nvPr/>
        </p:nvSpPr>
        <p:spPr>
          <a:xfrm>
            <a:off x="7046898" y="3792775"/>
            <a:ext cx="3223322" cy="65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Перевірка з виїздом за місцезнаходженням будинку</a:t>
            </a:r>
            <a:endParaRPr sz="20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1105" y="2670036"/>
            <a:ext cx="843750" cy="9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3684" y="2657307"/>
            <a:ext cx="866250" cy="9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3"/>
          <p:cNvSpPr txBox="1"/>
          <p:nvPr/>
        </p:nvSpPr>
        <p:spPr>
          <a:xfrm>
            <a:off x="982639" y="5311088"/>
            <a:ext cx="10044751" cy="57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Максимальна тривалість - </a:t>
            </a:r>
            <a:r>
              <a:rPr lang="ru-RU" sz="2000" b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45 робочих днів </a:t>
            </a:r>
            <a:r>
              <a:rPr lang="ru-RU" sz="20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з дня надходження Заявки</a:t>
            </a:r>
            <a:endParaRPr sz="2000" b="1" i="1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7" name="Google Shape;357;p33"/>
          <p:cNvCxnSpPr/>
          <p:nvPr/>
        </p:nvCxnSpPr>
        <p:spPr>
          <a:xfrm>
            <a:off x="1341120" y="5311088"/>
            <a:ext cx="9686270" cy="0"/>
          </a:xfrm>
          <a:prstGeom prst="straightConnector1">
            <a:avLst/>
          </a:prstGeom>
          <a:noFill/>
          <a:ln w="2540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8" name="Google Shape;358;p33"/>
          <p:cNvCxnSpPr/>
          <p:nvPr/>
        </p:nvCxnSpPr>
        <p:spPr>
          <a:xfrm>
            <a:off x="1341120" y="5885247"/>
            <a:ext cx="9686270" cy="0"/>
          </a:xfrm>
          <a:prstGeom prst="straightConnector1">
            <a:avLst/>
          </a:prstGeom>
          <a:noFill/>
          <a:ln w="2540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"/>
          <p:cNvSpPr txBox="1"/>
          <p:nvPr/>
        </p:nvSpPr>
        <p:spPr>
          <a:xfrm>
            <a:off x="3132526" y="583634"/>
            <a:ext cx="4307855" cy="78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Дякую за увагу!</a:t>
            </a:r>
            <a:endParaRPr/>
          </a:p>
        </p:txBody>
      </p:sp>
      <p:pic>
        <p:nvPicPr>
          <p:cNvPr id="374" name="Google Shape;37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691320"/>
            <a:ext cx="5863293" cy="439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38" y="1691320"/>
            <a:ext cx="5863293" cy="4397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3362" y="3179378"/>
            <a:ext cx="3276129" cy="997317"/>
          </a:xfrm>
          <a:custGeom>
            <a:avLst/>
            <a:gdLst/>
            <a:ahLst/>
            <a:cxnLst/>
            <a:rect l="l" t="t" r="r" b="b"/>
            <a:pathLst>
              <a:path w="5402580" h="1644650">
                <a:moveTo>
                  <a:pt x="4825329" y="0"/>
                </a:moveTo>
                <a:lnTo>
                  <a:pt x="0" y="0"/>
                </a:lnTo>
                <a:lnTo>
                  <a:pt x="0" y="1644075"/>
                </a:lnTo>
                <a:lnTo>
                  <a:pt x="4825329" y="1644075"/>
                </a:lnTo>
                <a:lnTo>
                  <a:pt x="5402212" y="822037"/>
                </a:lnTo>
                <a:lnTo>
                  <a:pt x="4825329" y="0"/>
                </a:lnTo>
                <a:close/>
              </a:path>
            </a:pathLst>
          </a:custGeom>
          <a:solidFill>
            <a:srgbClr val="8ECC6A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" name="object 3"/>
          <p:cNvSpPr/>
          <p:nvPr/>
        </p:nvSpPr>
        <p:spPr>
          <a:xfrm>
            <a:off x="7568163" y="3149685"/>
            <a:ext cx="2479431" cy="951880"/>
          </a:xfrm>
          <a:custGeom>
            <a:avLst/>
            <a:gdLst/>
            <a:ahLst/>
            <a:cxnLst/>
            <a:rect l="l" t="t" r="r" b="b"/>
            <a:pathLst>
              <a:path w="4088765" h="1569720">
                <a:moveTo>
                  <a:pt x="3556561" y="0"/>
                </a:moveTo>
                <a:lnTo>
                  <a:pt x="0" y="0"/>
                </a:lnTo>
                <a:lnTo>
                  <a:pt x="0" y="1569114"/>
                </a:lnTo>
                <a:lnTo>
                  <a:pt x="3556561" y="1569114"/>
                </a:lnTo>
                <a:lnTo>
                  <a:pt x="4088189" y="784583"/>
                </a:lnTo>
                <a:lnTo>
                  <a:pt x="3556561" y="0"/>
                </a:lnTo>
                <a:close/>
              </a:path>
            </a:pathLst>
          </a:custGeom>
          <a:solidFill>
            <a:srgbClr val="66B4DD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" name="object 4"/>
          <p:cNvSpPr/>
          <p:nvPr/>
        </p:nvSpPr>
        <p:spPr>
          <a:xfrm>
            <a:off x="1973362" y="4430355"/>
            <a:ext cx="4115570" cy="997317"/>
          </a:xfrm>
          <a:custGeom>
            <a:avLst/>
            <a:gdLst/>
            <a:ahLst/>
            <a:cxnLst/>
            <a:rect l="l" t="t" r="r" b="b"/>
            <a:pathLst>
              <a:path w="6786880" h="1644650">
                <a:moveTo>
                  <a:pt x="6209842" y="0"/>
                </a:moveTo>
                <a:lnTo>
                  <a:pt x="0" y="0"/>
                </a:lnTo>
                <a:lnTo>
                  <a:pt x="0" y="1644075"/>
                </a:lnTo>
                <a:lnTo>
                  <a:pt x="6209842" y="1644075"/>
                </a:lnTo>
                <a:lnTo>
                  <a:pt x="6786725" y="822058"/>
                </a:lnTo>
                <a:lnTo>
                  <a:pt x="6209842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" name="object 5"/>
          <p:cNvSpPr/>
          <p:nvPr/>
        </p:nvSpPr>
        <p:spPr>
          <a:xfrm>
            <a:off x="7568163" y="4278905"/>
            <a:ext cx="2995032" cy="577212"/>
          </a:xfrm>
          <a:custGeom>
            <a:avLst/>
            <a:gdLst/>
            <a:ahLst/>
            <a:cxnLst/>
            <a:rect l="l" t="t" r="r" b="b"/>
            <a:pathLst>
              <a:path w="4939030" h="951865">
                <a:moveTo>
                  <a:pt x="4407164" y="0"/>
                </a:moveTo>
                <a:lnTo>
                  <a:pt x="0" y="0"/>
                </a:lnTo>
                <a:lnTo>
                  <a:pt x="0" y="951855"/>
                </a:lnTo>
                <a:lnTo>
                  <a:pt x="4407164" y="951855"/>
                </a:lnTo>
                <a:lnTo>
                  <a:pt x="4938792" y="475943"/>
                </a:lnTo>
                <a:lnTo>
                  <a:pt x="4407164" y="0"/>
                </a:lnTo>
                <a:close/>
              </a:path>
            </a:pathLst>
          </a:custGeom>
          <a:solidFill>
            <a:srgbClr val="339B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" name="object 6"/>
          <p:cNvSpPr/>
          <p:nvPr/>
        </p:nvSpPr>
        <p:spPr>
          <a:xfrm>
            <a:off x="7568163" y="5053058"/>
            <a:ext cx="3575325" cy="577212"/>
          </a:xfrm>
          <a:custGeom>
            <a:avLst/>
            <a:gdLst/>
            <a:ahLst/>
            <a:cxnLst/>
            <a:rect l="l" t="t" r="r" b="b"/>
            <a:pathLst>
              <a:path w="5895975" h="951865">
                <a:moveTo>
                  <a:pt x="5364087" y="0"/>
                </a:moveTo>
                <a:lnTo>
                  <a:pt x="0" y="0"/>
                </a:lnTo>
                <a:lnTo>
                  <a:pt x="0" y="951855"/>
                </a:lnTo>
                <a:lnTo>
                  <a:pt x="5364087" y="951855"/>
                </a:lnTo>
                <a:lnTo>
                  <a:pt x="5895715" y="475943"/>
                </a:lnTo>
                <a:lnTo>
                  <a:pt x="5364087" y="0"/>
                </a:lnTo>
                <a:close/>
              </a:path>
            </a:pathLst>
          </a:custGeom>
          <a:solidFill>
            <a:srgbClr val="0082C6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65660" y="1631318"/>
            <a:ext cx="2420653" cy="1133194"/>
          </a:xfrm>
          <a:prstGeom prst="rect">
            <a:avLst/>
          </a:prstGeom>
        </p:spPr>
        <p:txBody>
          <a:bodyPr spcFirstLastPara="1" vert="horz" wrap="square" lIns="0" tIns="30035" rIns="0" bIns="0" rtlCol="0" anchor="ctr" anchorCtr="0">
            <a:spAutoFit/>
          </a:bodyPr>
          <a:lstStyle/>
          <a:p>
            <a:pPr marL="7701" marR="3081">
              <a:lnSpc>
                <a:spcPts val="2796"/>
              </a:lnSpc>
              <a:spcBef>
                <a:spcPts val="236"/>
              </a:spcBef>
            </a:pPr>
            <a:r>
              <a:rPr sz="2395" spc="27" dirty="0">
                <a:latin typeface="Museo Cyrl 500" panose="02000000000000000000" pitchFamily="50" charset="-52"/>
              </a:rPr>
              <a:t>Джерела  </a:t>
            </a:r>
            <a:r>
              <a:rPr sz="2395" spc="45" dirty="0">
                <a:latin typeface="Museo Cyrl 500" panose="02000000000000000000" pitchFamily="50" charset="-52"/>
              </a:rPr>
              <a:t>фінан</a:t>
            </a:r>
            <a:r>
              <a:rPr sz="2395" spc="30" dirty="0">
                <a:latin typeface="Museo Cyrl 500" panose="02000000000000000000" pitchFamily="50" charset="-52"/>
              </a:rPr>
              <a:t>с</a:t>
            </a:r>
            <a:r>
              <a:rPr sz="2395" spc="49" dirty="0">
                <a:latin typeface="Museo Cyrl 500" panose="02000000000000000000" pitchFamily="50" charset="-52"/>
              </a:rPr>
              <a:t>ування  </a:t>
            </a:r>
            <a:r>
              <a:rPr sz="2395" spc="103" dirty="0">
                <a:latin typeface="Museo Cyrl 500" panose="02000000000000000000" pitchFamily="50" charset="-52"/>
              </a:rPr>
              <a:t>Програми</a:t>
            </a:r>
            <a:endParaRPr sz="2395" dirty="0">
              <a:latin typeface="Museo Cyrl 500" panose="02000000000000000000" pitchFamily="50" charset="-5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47856" y="1650931"/>
            <a:ext cx="2420653" cy="1107546"/>
          </a:xfrm>
          <a:prstGeom prst="rect">
            <a:avLst/>
          </a:prstGeom>
        </p:spPr>
        <p:txBody>
          <a:bodyPr vert="horz" wrap="square" lIns="0" tIns="30035" rIns="0" bIns="0" rtlCol="0">
            <a:spAutoFit/>
          </a:bodyPr>
          <a:lstStyle/>
          <a:p>
            <a:pPr marL="7701" marR="3081">
              <a:lnSpc>
                <a:spcPts val="2796"/>
              </a:lnSpc>
              <a:spcBef>
                <a:spcPts val="236"/>
              </a:spcBef>
            </a:pPr>
            <a:r>
              <a:rPr sz="2395" spc="27" dirty="0">
                <a:solidFill>
                  <a:srgbClr val="0082C6"/>
                </a:solidFill>
                <a:latin typeface="Museo Cyrl 500" panose="02000000000000000000" pitchFamily="50" charset="-52"/>
              </a:rPr>
              <a:t>Джерела  </a:t>
            </a:r>
            <a:r>
              <a:rPr sz="2395" spc="45" dirty="0">
                <a:solidFill>
                  <a:srgbClr val="0082C6"/>
                </a:solidFill>
                <a:latin typeface="Museo Cyrl 500" panose="02000000000000000000" pitchFamily="50" charset="-52"/>
              </a:rPr>
              <a:t>фінан</a:t>
            </a:r>
            <a:r>
              <a:rPr sz="2395" spc="30" dirty="0">
                <a:solidFill>
                  <a:srgbClr val="0082C6"/>
                </a:solidFill>
                <a:latin typeface="Museo Cyrl 500" panose="02000000000000000000" pitchFamily="50" charset="-52"/>
              </a:rPr>
              <a:t>с</a:t>
            </a:r>
            <a:r>
              <a:rPr sz="2395" spc="49" dirty="0">
                <a:solidFill>
                  <a:srgbClr val="0082C6"/>
                </a:solidFill>
                <a:latin typeface="Museo Cyrl 500" panose="02000000000000000000" pitchFamily="50" charset="-52"/>
              </a:rPr>
              <a:t>ування  </a:t>
            </a:r>
            <a:r>
              <a:rPr sz="2395" spc="12" dirty="0">
                <a:solidFill>
                  <a:srgbClr val="0082C6"/>
                </a:solidFill>
                <a:latin typeface="Museo Cyrl 500" panose="02000000000000000000" pitchFamily="50" charset="-52"/>
              </a:rPr>
              <a:t>заходів</a:t>
            </a:r>
            <a:r>
              <a:rPr sz="2395" spc="-24" dirty="0">
                <a:solidFill>
                  <a:srgbClr val="0082C6"/>
                </a:solidFill>
                <a:latin typeface="Museo Cyrl 500" panose="02000000000000000000" pitchFamily="50" charset="-52"/>
              </a:rPr>
              <a:t> </a:t>
            </a:r>
            <a:r>
              <a:rPr sz="2395" spc="-221" dirty="0">
                <a:solidFill>
                  <a:srgbClr val="0082C6"/>
                </a:solidFill>
                <a:latin typeface="Museo Cyrl 500" panose="02000000000000000000" pitchFamily="50" charset="-52"/>
              </a:rPr>
              <a:t>ЕЕ</a:t>
            </a:r>
            <a:endParaRPr sz="2395" dirty="0">
              <a:latin typeface="Museo Cyrl 500" panose="02000000000000000000" pitchFamily="50" charset="-5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0450" y="1756978"/>
            <a:ext cx="936477" cy="936477"/>
          </a:xfrm>
          <a:custGeom>
            <a:avLst/>
            <a:gdLst/>
            <a:ahLst/>
            <a:cxnLst/>
            <a:rect l="l" t="t" r="r" b="b"/>
            <a:pathLst>
              <a:path w="1544320" h="1544320">
                <a:moveTo>
                  <a:pt x="772018" y="0"/>
                </a:moveTo>
                <a:lnTo>
                  <a:pt x="723194" y="1518"/>
                </a:lnTo>
                <a:lnTo>
                  <a:pt x="675177" y="6015"/>
                </a:lnTo>
                <a:lnTo>
                  <a:pt x="628058" y="13398"/>
                </a:lnTo>
                <a:lnTo>
                  <a:pt x="581927" y="23578"/>
                </a:lnTo>
                <a:lnTo>
                  <a:pt x="536873" y="36464"/>
                </a:lnTo>
                <a:lnTo>
                  <a:pt x="492989" y="51965"/>
                </a:lnTo>
                <a:lnTo>
                  <a:pt x="450364" y="69992"/>
                </a:lnTo>
                <a:lnTo>
                  <a:pt x="409088" y="90453"/>
                </a:lnTo>
                <a:lnTo>
                  <a:pt x="369252" y="113259"/>
                </a:lnTo>
                <a:lnTo>
                  <a:pt x="330947" y="138319"/>
                </a:lnTo>
                <a:lnTo>
                  <a:pt x="294263" y="165543"/>
                </a:lnTo>
                <a:lnTo>
                  <a:pt x="259290" y="194839"/>
                </a:lnTo>
                <a:lnTo>
                  <a:pt x="226118" y="226118"/>
                </a:lnTo>
                <a:lnTo>
                  <a:pt x="194839" y="259290"/>
                </a:lnTo>
                <a:lnTo>
                  <a:pt x="165543" y="294263"/>
                </a:lnTo>
                <a:lnTo>
                  <a:pt x="138319" y="330947"/>
                </a:lnTo>
                <a:lnTo>
                  <a:pt x="113259" y="369252"/>
                </a:lnTo>
                <a:lnTo>
                  <a:pt x="90453" y="409088"/>
                </a:lnTo>
                <a:lnTo>
                  <a:pt x="69992" y="450364"/>
                </a:lnTo>
                <a:lnTo>
                  <a:pt x="51965" y="492989"/>
                </a:lnTo>
                <a:lnTo>
                  <a:pt x="36464" y="536873"/>
                </a:lnTo>
                <a:lnTo>
                  <a:pt x="23578" y="581927"/>
                </a:lnTo>
                <a:lnTo>
                  <a:pt x="13398" y="628058"/>
                </a:lnTo>
                <a:lnTo>
                  <a:pt x="6015" y="675177"/>
                </a:lnTo>
                <a:lnTo>
                  <a:pt x="1518" y="723194"/>
                </a:lnTo>
                <a:lnTo>
                  <a:pt x="0" y="772018"/>
                </a:lnTo>
                <a:lnTo>
                  <a:pt x="1518" y="820842"/>
                </a:lnTo>
                <a:lnTo>
                  <a:pt x="6015" y="868858"/>
                </a:lnTo>
                <a:lnTo>
                  <a:pt x="13398" y="915978"/>
                </a:lnTo>
                <a:lnTo>
                  <a:pt x="23578" y="962109"/>
                </a:lnTo>
                <a:lnTo>
                  <a:pt x="36464" y="1007162"/>
                </a:lnTo>
                <a:lnTo>
                  <a:pt x="51965" y="1051047"/>
                </a:lnTo>
                <a:lnTo>
                  <a:pt x="69992" y="1093672"/>
                </a:lnTo>
                <a:lnTo>
                  <a:pt x="90453" y="1134948"/>
                </a:lnTo>
                <a:lnTo>
                  <a:pt x="113259" y="1174784"/>
                </a:lnTo>
                <a:lnTo>
                  <a:pt x="138319" y="1213089"/>
                </a:lnTo>
                <a:lnTo>
                  <a:pt x="165543" y="1249773"/>
                </a:lnTo>
                <a:lnTo>
                  <a:pt x="194839" y="1284746"/>
                </a:lnTo>
                <a:lnTo>
                  <a:pt x="226118" y="1317917"/>
                </a:lnTo>
                <a:lnTo>
                  <a:pt x="259290" y="1349197"/>
                </a:lnTo>
                <a:lnTo>
                  <a:pt x="294263" y="1378493"/>
                </a:lnTo>
                <a:lnTo>
                  <a:pt x="330947" y="1405716"/>
                </a:lnTo>
                <a:lnTo>
                  <a:pt x="369252" y="1430776"/>
                </a:lnTo>
                <a:lnTo>
                  <a:pt x="409088" y="1453582"/>
                </a:lnTo>
                <a:lnTo>
                  <a:pt x="450364" y="1474044"/>
                </a:lnTo>
                <a:lnTo>
                  <a:pt x="492989" y="1492071"/>
                </a:lnTo>
                <a:lnTo>
                  <a:pt x="536873" y="1507572"/>
                </a:lnTo>
                <a:lnTo>
                  <a:pt x="581927" y="1520458"/>
                </a:lnTo>
                <a:lnTo>
                  <a:pt x="628058" y="1530638"/>
                </a:lnTo>
                <a:lnTo>
                  <a:pt x="675177" y="1538021"/>
                </a:lnTo>
                <a:lnTo>
                  <a:pt x="723194" y="1542517"/>
                </a:lnTo>
                <a:lnTo>
                  <a:pt x="772018" y="1544036"/>
                </a:lnTo>
                <a:lnTo>
                  <a:pt x="830254" y="1541735"/>
                </a:lnTo>
                <a:lnTo>
                  <a:pt x="886207" y="1535017"/>
                </a:lnTo>
                <a:lnTo>
                  <a:pt x="939877" y="1524160"/>
                </a:lnTo>
                <a:lnTo>
                  <a:pt x="991264" y="1509442"/>
                </a:lnTo>
                <a:lnTo>
                  <a:pt x="1040368" y="1491143"/>
                </a:lnTo>
                <a:lnTo>
                  <a:pt x="1087189" y="1469539"/>
                </a:lnTo>
                <a:lnTo>
                  <a:pt x="1131727" y="1444909"/>
                </a:lnTo>
                <a:lnTo>
                  <a:pt x="1173982" y="1417531"/>
                </a:lnTo>
                <a:lnTo>
                  <a:pt x="1213953" y="1387684"/>
                </a:lnTo>
                <a:lnTo>
                  <a:pt x="1251641" y="1355645"/>
                </a:lnTo>
                <a:lnTo>
                  <a:pt x="1287045" y="1321693"/>
                </a:lnTo>
                <a:lnTo>
                  <a:pt x="1320166" y="1286106"/>
                </a:lnTo>
                <a:lnTo>
                  <a:pt x="1351003" y="1249163"/>
                </a:lnTo>
                <a:lnTo>
                  <a:pt x="1379556" y="1211141"/>
                </a:lnTo>
                <a:lnTo>
                  <a:pt x="1405826" y="1172319"/>
                </a:lnTo>
                <a:lnTo>
                  <a:pt x="1429811" y="1132974"/>
                </a:lnTo>
                <a:lnTo>
                  <a:pt x="1451513" y="1093386"/>
                </a:lnTo>
                <a:lnTo>
                  <a:pt x="1470931" y="1053832"/>
                </a:lnTo>
                <a:lnTo>
                  <a:pt x="1488064" y="1014590"/>
                </a:lnTo>
                <a:lnTo>
                  <a:pt x="1502913" y="975939"/>
                </a:lnTo>
                <a:lnTo>
                  <a:pt x="1515478" y="938157"/>
                </a:lnTo>
                <a:lnTo>
                  <a:pt x="1533755" y="866313"/>
                </a:lnTo>
                <a:lnTo>
                  <a:pt x="1542894" y="801282"/>
                </a:lnTo>
                <a:lnTo>
                  <a:pt x="1544036" y="772018"/>
                </a:lnTo>
                <a:lnTo>
                  <a:pt x="1542517" y="723194"/>
                </a:lnTo>
                <a:lnTo>
                  <a:pt x="1538021" y="675177"/>
                </a:lnTo>
                <a:lnTo>
                  <a:pt x="1530638" y="628058"/>
                </a:lnTo>
                <a:lnTo>
                  <a:pt x="1520458" y="581927"/>
                </a:lnTo>
                <a:lnTo>
                  <a:pt x="1507572" y="536873"/>
                </a:lnTo>
                <a:lnTo>
                  <a:pt x="1492071" y="492989"/>
                </a:lnTo>
                <a:lnTo>
                  <a:pt x="1474044" y="450364"/>
                </a:lnTo>
                <a:lnTo>
                  <a:pt x="1453582" y="409088"/>
                </a:lnTo>
                <a:lnTo>
                  <a:pt x="1430776" y="369252"/>
                </a:lnTo>
                <a:lnTo>
                  <a:pt x="1405716" y="330947"/>
                </a:lnTo>
                <a:lnTo>
                  <a:pt x="1378493" y="294263"/>
                </a:lnTo>
                <a:lnTo>
                  <a:pt x="1349197" y="259290"/>
                </a:lnTo>
                <a:lnTo>
                  <a:pt x="1317917" y="226118"/>
                </a:lnTo>
                <a:lnTo>
                  <a:pt x="1284746" y="194839"/>
                </a:lnTo>
                <a:lnTo>
                  <a:pt x="1249773" y="165543"/>
                </a:lnTo>
                <a:lnTo>
                  <a:pt x="1213089" y="138319"/>
                </a:lnTo>
                <a:lnTo>
                  <a:pt x="1174784" y="113259"/>
                </a:lnTo>
                <a:lnTo>
                  <a:pt x="1134948" y="90453"/>
                </a:lnTo>
                <a:lnTo>
                  <a:pt x="1093672" y="69992"/>
                </a:lnTo>
                <a:lnTo>
                  <a:pt x="1051047" y="51965"/>
                </a:lnTo>
                <a:lnTo>
                  <a:pt x="1007162" y="36464"/>
                </a:lnTo>
                <a:lnTo>
                  <a:pt x="962109" y="23578"/>
                </a:lnTo>
                <a:lnTo>
                  <a:pt x="915978" y="13398"/>
                </a:lnTo>
                <a:lnTo>
                  <a:pt x="868858" y="6015"/>
                </a:lnTo>
                <a:lnTo>
                  <a:pt x="820842" y="1518"/>
                </a:lnTo>
                <a:lnTo>
                  <a:pt x="772018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" name="object 10"/>
          <p:cNvSpPr/>
          <p:nvPr/>
        </p:nvSpPr>
        <p:spPr>
          <a:xfrm>
            <a:off x="1017546" y="1954930"/>
            <a:ext cx="602241" cy="450526"/>
          </a:xfrm>
          <a:custGeom>
            <a:avLst/>
            <a:gdLst/>
            <a:ahLst/>
            <a:cxnLst/>
            <a:rect l="l" t="t" r="r" b="b"/>
            <a:pathLst>
              <a:path w="993139" h="742950">
                <a:moveTo>
                  <a:pt x="347713" y="270431"/>
                </a:moveTo>
                <a:lnTo>
                  <a:pt x="256829" y="270431"/>
                </a:lnTo>
                <a:lnTo>
                  <a:pt x="597426" y="464027"/>
                </a:lnTo>
                <a:lnTo>
                  <a:pt x="597426" y="728627"/>
                </a:lnTo>
                <a:lnTo>
                  <a:pt x="601876" y="736155"/>
                </a:lnTo>
                <a:lnTo>
                  <a:pt x="612421" y="741977"/>
                </a:lnTo>
                <a:lnTo>
                  <a:pt x="616159" y="742898"/>
                </a:lnTo>
                <a:lnTo>
                  <a:pt x="624054" y="742898"/>
                </a:lnTo>
                <a:lnTo>
                  <a:pt x="628200" y="741747"/>
                </a:lnTo>
                <a:lnTo>
                  <a:pt x="726624" y="679769"/>
                </a:lnTo>
                <a:lnTo>
                  <a:pt x="642346" y="679769"/>
                </a:lnTo>
                <a:lnTo>
                  <a:pt x="642346" y="442887"/>
                </a:lnTo>
                <a:lnTo>
                  <a:pt x="638001" y="435442"/>
                </a:lnTo>
                <a:lnTo>
                  <a:pt x="347713" y="270431"/>
                </a:lnTo>
                <a:close/>
              </a:path>
              <a:path w="993139" h="742950">
                <a:moveTo>
                  <a:pt x="759149" y="418091"/>
                </a:moveTo>
                <a:lnTo>
                  <a:pt x="714229" y="418091"/>
                </a:lnTo>
                <a:lnTo>
                  <a:pt x="714229" y="634504"/>
                </a:lnTo>
                <a:lnTo>
                  <a:pt x="642346" y="679769"/>
                </a:lnTo>
                <a:lnTo>
                  <a:pt x="726624" y="679769"/>
                </a:lnTo>
                <a:lnTo>
                  <a:pt x="755191" y="661780"/>
                </a:lnTo>
                <a:lnTo>
                  <a:pt x="759149" y="654608"/>
                </a:lnTo>
                <a:lnTo>
                  <a:pt x="759149" y="418091"/>
                </a:lnTo>
                <a:close/>
              </a:path>
              <a:path w="993139" h="742950">
                <a:moveTo>
                  <a:pt x="610557" y="0"/>
                </a:moveTo>
                <a:lnTo>
                  <a:pt x="601688" y="198"/>
                </a:lnTo>
                <a:lnTo>
                  <a:pt x="3978" y="376564"/>
                </a:lnTo>
                <a:lnTo>
                  <a:pt x="0" y="383977"/>
                </a:lnTo>
                <a:lnTo>
                  <a:pt x="356" y="399767"/>
                </a:lnTo>
                <a:lnTo>
                  <a:pt x="4670" y="406982"/>
                </a:lnTo>
                <a:lnTo>
                  <a:pt x="378627" y="619551"/>
                </a:lnTo>
                <a:lnTo>
                  <a:pt x="382459" y="620525"/>
                </a:lnTo>
                <a:lnTo>
                  <a:pt x="390438" y="620525"/>
                </a:lnTo>
                <a:lnTo>
                  <a:pt x="394595" y="619373"/>
                </a:lnTo>
                <a:lnTo>
                  <a:pt x="469970" y="571909"/>
                </a:lnTo>
                <a:lnTo>
                  <a:pt x="385684" y="571909"/>
                </a:lnTo>
                <a:lnTo>
                  <a:pt x="66343" y="390375"/>
                </a:lnTo>
                <a:lnTo>
                  <a:pt x="256829" y="270431"/>
                </a:lnTo>
                <a:lnTo>
                  <a:pt x="347713" y="270431"/>
                </a:lnTo>
                <a:lnTo>
                  <a:pt x="299948" y="243280"/>
                </a:lnTo>
                <a:lnTo>
                  <a:pt x="373632" y="196873"/>
                </a:lnTo>
                <a:lnTo>
                  <a:pt x="464500" y="196873"/>
                </a:lnTo>
                <a:lnTo>
                  <a:pt x="416751" y="169733"/>
                </a:lnTo>
                <a:lnTo>
                  <a:pt x="607238" y="49778"/>
                </a:lnTo>
                <a:lnTo>
                  <a:pt x="698131" y="49778"/>
                </a:lnTo>
                <a:lnTo>
                  <a:pt x="610557" y="0"/>
                </a:lnTo>
                <a:close/>
              </a:path>
              <a:path w="993139" h="742950">
                <a:moveTo>
                  <a:pt x="548885" y="471224"/>
                </a:moveTo>
                <a:lnTo>
                  <a:pt x="540548" y="474393"/>
                </a:lnTo>
                <a:lnTo>
                  <a:pt x="385684" y="571909"/>
                </a:lnTo>
                <a:lnTo>
                  <a:pt x="469970" y="571909"/>
                </a:lnTo>
                <a:lnTo>
                  <a:pt x="564485" y="512392"/>
                </a:lnTo>
                <a:lnTo>
                  <a:pt x="570940" y="506242"/>
                </a:lnTo>
                <a:lnTo>
                  <a:pt x="574415" y="498368"/>
                </a:lnTo>
                <a:lnTo>
                  <a:pt x="574685" y="489765"/>
                </a:lnTo>
                <a:lnTo>
                  <a:pt x="571521" y="481430"/>
                </a:lnTo>
                <a:lnTo>
                  <a:pt x="565370" y="474969"/>
                </a:lnTo>
                <a:lnTo>
                  <a:pt x="557492" y="471492"/>
                </a:lnTo>
                <a:lnTo>
                  <a:pt x="548885" y="471224"/>
                </a:lnTo>
                <a:close/>
              </a:path>
              <a:path w="993139" h="742950">
                <a:moveTo>
                  <a:pt x="464500" y="196873"/>
                </a:moveTo>
                <a:lnTo>
                  <a:pt x="373632" y="196873"/>
                </a:lnTo>
                <a:lnTo>
                  <a:pt x="692984" y="378407"/>
                </a:lnTo>
                <a:lnTo>
                  <a:pt x="665016" y="396008"/>
                </a:lnTo>
                <a:lnTo>
                  <a:pt x="658561" y="402158"/>
                </a:lnTo>
                <a:lnTo>
                  <a:pt x="655086" y="410033"/>
                </a:lnTo>
                <a:lnTo>
                  <a:pt x="654816" y="418636"/>
                </a:lnTo>
                <a:lnTo>
                  <a:pt x="657979" y="426971"/>
                </a:lnTo>
                <a:lnTo>
                  <a:pt x="662252" y="433756"/>
                </a:lnTo>
                <a:lnTo>
                  <a:pt x="669539" y="437473"/>
                </a:lnTo>
                <a:lnTo>
                  <a:pt x="681089" y="437473"/>
                </a:lnTo>
                <a:lnTo>
                  <a:pt x="685235" y="436353"/>
                </a:lnTo>
                <a:lnTo>
                  <a:pt x="714229" y="418091"/>
                </a:lnTo>
                <a:lnTo>
                  <a:pt x="759149" y="418091"/>
                </a:lnTo>
                <a:lnTo>
                  <a:pt x="759055" y="375527"/>
                </a:lnTo>
                <a:lnTo>
                  <a:pt x="747600" y="357790"/>
                </a:lnTo>
                <a:lnTo>
                  <a:pt x="464500" y="196873"/>
                </a:lnTo>
                <a:close/>
              </a:path>
              <a:path w="993139" h="742950">
                <a:moveTo>
                  <a:pt x="698131" y="49778"/>
                </a:moveTo>
                <a:lnTo>
                  <a:pt x="607238" y="49778"/>
                </a:lnTo>
                <a:lnTo>
                  <a:pt x="926589" y="231301"/>
                </a:lnTo>
                <a:lnTo>
                  <a:pt x="792091" y="315990"/>
                </a:lnTo>
                <a:lnTo>
                  <a:pt x="785636" y="322140"/>
                </a:lnTo>
                <a:lnTo>
                  <a:pt x="782160" y="330016"/>
                </a:lnTo>
                <a:lnTo>
                  <a:pt x="781891" y="338622"/>
                </a:lnTo>
                <a:lnTo>
                  <a:pt x="785054" y="346963"/>
                </a:lnTo>
                <a:lnTo>
                  <a:pt x="791204" y="353418"/>
                </a:lnTo>
                <a:lnTo>
                  <a:pt x="799080" y="356893"/>
                </a:lnTo>
                <a:lnTo>
                  <a:pt x="807686" y="357163"/>
                </a:lnTo>
                <a:lnTo>
                  <a:pt x="816027" y="353999"/>
                </a:lnTo>
                <a:lnTo>
                  <a:pt x="988943" y="245112"/>
                </a:lnTo>
                <a:lnTo>
                  <a:pt x="992922" y="237699"/>
                </a:lnTo>
                <a:lnTo>
                  <a:pt x="992566" y="221909"/>
                </a:lnTo>
                <a:lnTo>
                  <a:pt x="988263" y="214695"/>
                </a:lnTo>
                <a:lnTo>
                  <a:pt x="698131" y="49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" name="object 11"/>
          <p:cNvSpPr/>
          <p:nvPr/>
        </p:nvSpPr>
        <p:spPr>
          <a:xfrm>
            <a:off x="1491688" y="2135623"/>
            <a:ext cx="127692" cy="90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" name="object 12"/>
          <p:cNvSpPr/>
          <p:nvPr/>
        </p:nvSpPr>
        <p:spPr>
          <a:xfrm>
            <a:off x="1017741" y="2233201"/>
            <a:ext cx="348483" cy="152871"/>
          </a:xfrm>
          <a:custGeom>
            <a:avLst/>
            <a:gdLst/>
            <a:ahLst/>
            <a:cxnLst/>
            <a:rect l="l" t="t" r="r" b="b"/>
            <a:pathLst>
              <a:path w="574675" h="252095">
                <a:moveTo>
                  <a:pt x="24938" y="0"/>
                </a:moveTo>
                <a:lnTo>
                  <a:pt x="16354" y="653"/>
                </a:lnTo>
                <a:lnTo>
                  <a:pt x="8642" y="4477"/>
                </a:lnTo>
                <a:lnTo>
                  <a:pt x="2789" y="11204"/>
                </a:lnTo>
                <a:lnTo>
                  <a:pt x="0" y="19676"/>
                </a:lnTo>
                <a:lnTo>
                  <a:pt x="653" y="28261"/>
                </a:lnTo>
                <a:lnTo>
                  <a:pt x="4480" y="35973"/>
                </a:lnTo>
                <a:lnTo>
                  <a:pt x="11208" y="41831"/>
                </a:lnTo>
                <a:lnTo>
                  <a:pt x="378307" y="250495"/>
                </a:lnTo>
                <a:lnTo>
                  <a:pt x="382129" y="251468"/>
                </a:lnTo>
                <a:lnTo>
                  <a:pt x="390118" y="251468"/>
                </a:lnTo>
                <a:lnTo>
                  <a:pt x="394275" y="250306"/>
                </a:lnTo>
                <a:lnTo>
                  <a:pt x="469653" y="202842"/>
                </a:lnTo>
                <a:lnTo>
                  <a:pt x="385364" y="202842"/>
                </a:lnTo>
                <a:lnTo>
                  <a:pt x="33406" y="2785"/>
                </a:lnTo>
                <a:lnTo>
                  <a:pt x="24938" y="0"/>
                </a:lnTo>
                <a:close/>
              </a:path>
              <a:path w="574675" h="252095">
                <a:moveTo>
                  <a:pt x="548565" y="102163"/>
                </a:moveTo>
                <a:lnTo>
                  <a:pt x="540228" y="105326"/>
                </a:lnTo>
                <a:lnTo>
                  <a:pt x="385364" y="202842"/>
                </a:lnTo>
                <a:lnTo>
                  <a:pt x="469653" y="202842"/>
                </a:lnTo>
                <a:lnTo>
                  <a:pt x="564154" y="143336"/>
                </a:lnTo>
                <a:lnTo>
                  <a:pt x="570615" y="137186"/>
                </a:lnTo>
                <a:lnTo>
                  <a:pt x="574094" y="129310"/>
                </a:lnTo>
                <a:lnTo>
                  <a:pt x="574365" y="120704"/>
                </a:lnTo>
                <a:lnTo>
                  <a:pt x="571201" y="112363"/>
                </a:lnTo>
                <a:lnTo>
                  <a:pt x="565050" y="105908"/>
                </a:lnTo>
                <a:lnTo>
                  <a:pt x="557172" y="102432"/>
                </a:lnTo>
                <a:lnTo>
                  <a:pt x="548565" y="1021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" name="object 13"/>
          <p:cNvSpPr/>
          <p:nvPr/>
        </p:nvSpPr>
        <p:spPr>
          <a:xfrm>
            <a:off x="1491688" y="2190093"/>
            <a:ext cx="127692" cy="90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" name="object 14"/>
          <p:cNvSpPr/>
          <p:nvPr/>
        </p:nvSpPr>
        <p:spPr>
          <a:xfrm>
            <a:off x="1017741" y="2287672"/>
            <a:ext cx="348483" cy="152871"/>
          </a:xfrm>
          <a:custGeom>
            <a:avLst/>
            <a:gdLst/>
            <a:ahLst/>
            <a:cxnLst/>
            <a:rect l="l" t="t" r="r" b="b"/>
            <a:pathLst>
              <a:path w="574675" h="252095">
                <a:moveTo>
                  <a:pt x="24938" y="0"/>
                </a:moveTo>
                <a:lnTo>
                  <a:pt x="16354" y="653"/>
                </a:lnTo>
                <a:lnTo>
                  <a:pt x="8642" y="4477"/>
                </a:lnTo>
                <a:lnTo>
                  <a:pt x="2789" y="11204"/>
                </a:lnTo>
                <a:lnTo>
                  <a:pt x="0" y="19676"/>
                </a:lnTo>
                <a:lnTo>
                  <a:pt x="653" y="28261"/>
                </a:lnTo>
                <a:lnTo>
                  <a:pt x="4480" y="35973"/>
                </a:lnTo>
                <a:lnTo>
                  <a:pt x="11208" y="41831"/>
                </a:lnTo>
                <a:lnTo>
                  <a:pt x="378307" y="250495"/>
                </a:lnTo>
                <a:lnTo>
                  <a:pt x="382129" y="251468"/>
                </a:lnTo>
                <a:lnTo>
                  <a:pt x="390118" y="251468"/>
                </a:lnTo>
                <a:lnTo>
                  <a:pt x="394275" y="250306"/>
                </a:lnTo>
                <a:lnTo>
                  <a:pt x="469653" y="202842"/>
                </a:lnTo>
                <a:lnTo>
                  <a:pt x="385364" y="202842"/>
                </a:lnTo>
                <a:lnTo>
                  <a:pt x="33406" y="2785"/>
                </a:lnTo>
                <a:lnTo>
                  <a:pt x="24938" y="0"/>
                </a:lnTo>
                <a:close/>
              </a:path>
              <a:path w="574675" h="252095">
                <a:moveTo>
                  <a:pt x="548565" y="102163"/>
                </a:moveTo>
                <a:lnTo>
                  <a:pt x="540228" y="105326"/>
                </a:lnTo>
                <a:lnTo>
                  <a:pt x="385364" y="202842"/>
                </a:lnTo>
                <a:lnTo>
                  <a:pt x="469653" y="202842"/>
                </a:lnTo>
                <a:lnTo>
                  <a:pt x="564154" y="143336"/>
                </a:lnTo>
                <a:lnTo>
                  <a:pt x="570615" y="137186"/>
                </a:lnTo>
                <a:lnTo>
                  <a:pt x="574094" y="129310"/>
                </a:lnTo>
                <a:lnTo>
                  <a:pt x="574365" y="120704"/>
                </a:lnTo>
                <a:lnTo>
                  <a:pt x="571201" y="112363"/>
                </a:lnTo>
                <a:lnTo>
                  <a:pt x="565050" y="105908"/>
                </a:lnTo>
                <a:lnTo>
                  <a:pt x="557172" y="102432"/>
                </a:lnTo>
                <a:lnTo>
                  <a:pt x="548565" y="1021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" name="object 15"/>
          <p:cNvSpPr/>
          <p:nvPr/>
        </p:nvSpPr>
        <p:spPr>
          <a:xfrm>
            <a:off x="1491688" y="2244564"/>
            <a:ext cx="127692" cy="90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" name="object 16"/>
          <p:cNvSpPr/>
          <p:nvPr/>
        </p:nvSpPr>
        <p:spPr>
          <a:xfrm>
            <a:off x="1017741" y="2342142"/>
            <a:ext cx="348483" cy="152871"/>
          </a:xfrm>
          <a:custGeom>
            <a:avLst/>
            <a:gdLst/>
            <a:ahLst/>
            <a:cxnLst/>
            <a:rect l="l" t="t" r="r" b="b"/>
            <a:pathLst>
              <a:path w="574675" h="252095">
                <a:moveTo>
                  <a:pt x="24938" y="0"/>
                </a:moveTo>
                <a:lnTo>
                  <a:pt x="16354" y="653"/>
                </a:lnTo>
                <a:lnTo>
                  <a:pt x="8642" y="4477"/>
                </a:lnTo>
                <a:lnTo>
                  <a:pt x="2789" y="11204"/>
                </a:lnTo>
                <a:lnTo>
                  <a:pt x="0" y="19676"/>
                </a:lnTo>
                <a:lnTo>
                  <a:pt x="653" y="28261"/>
                </a:lnTo>
                <a:lnTo>
                  <a:pt x="4480" y="35973"/>
                </a:lnTo>
                <a:lnTo>
                  <a:pt x="11208" y="41831"/>
                </a:lnTo>
                <a:lnTo>
                  <a:pt x="378307" y="250495"/>
                </a:lnTo>
                <a:lnTo>
                  <a:pt x="382129" y="251468"/>
                </a:lnTo>
                <a:lnTo>
                  <a:pt x="390118" y="251468"/>
                </a:lnTo>
                <a:lnTo>
                  <a:pt x="394275" y="250306"/>
                </a:lnTo>
                <a:lnTo>
                  <a:pt x="469653" y="202842"/>
                </a:lnTo>
                <a:lnTo>
                  <a:pt x="385364" y="202842"/>
                </a:lnTo>
                <a:lnTo>
                  <a:pt x="33406" y="2785"/>
                </a:lnTo>
                <a:lnTo>
                  <a:pt x="24938" y="0"/>
                </a:lnTo>
                <a:close/>
              </a:path>
              <a:path w="574675" h="252095">
                <a:moveTo>
                  <a:pt x="548565" y="102163"/>
                </a:moveTo>
                <a:lnTo>
                  <a:pt x="540228" y="105326"/>
                </a:lnTo>
                <a:lnTo>
                  <a:pt x="385364" y="202842"/>
                </a:lnTo>
                <a:lnTo>
                  <a:pt x="469653" y="202842"/>
                </a:lnTo>
                <a:lnTo>
                  <a:pt x="564154" y="143336"/>
                </a:lnTo>
                <a:lnTo>
                  <a:pt x="570615" y="137186"/>
                </a:lnTo>
                <a:lnTo>
                  <a:pt x="574094" y="129310"/>
                </a:lnTo>
                <a:lnTo>
                  <a:pt x="574365" y="120704"/>
                </a:lnTo>
                <a:lnTo>
                  <a:pt x="571201" y="112363"/>
                </a:lnTo>
                <a:lnTo>
                  <a:pt x="565050" y="105908"/>
                </a:lnTo>
                <a:lnTo>
                  <a:pt x="557172" y="102432"/>
                </a:lnTo>
                <a:lnTo>
                  <a:pt x="548565" y="1021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" name="object 17"/>
          <p:cNvSpPr/>
          <p:nvPr/>
        </p:nvSpPr>
        <p:spPr>
          <a:xfrm>
            <a:off x="6450347" y="1756978"/>
            <a:ext cx="936477" cy="936477"/>
          </a:xfrm>
          <a:custGeom>
            <a:avLst/>
            <a:gdLst/>
            <a:ahLst/>
            <a:cxnLst/>
            <a:rect l="l" t="t" r="r" b="b"/>
            <a:pathLst>
              <a:path w="1544320" h="1544320">
                <a:moveTo>
                  <a:pt x="772018" y="0"/>
                </a:moveTo>
                <a:lnTo>
                  <a:pt x="723194" y="1518"/>
                </a:lnTo>
                <a:lnTo>
                  <a:pt x="675177" y="6015"/>
                </a:lnTo>
                <a:lnTo>
                  <a:pt x="628058" y="13398"/>
                </a:lnTo>
                <a:lnTo>
                  <a:pt x="581927" y="23578"/>
                </a:lnTo>
                <a:lnTo>
                  <a:pt x="536873" y="36464"/>
                </a:lnTo>
                <a:lnTo>
                  <a:pt x="492989" y="51965"/>
                </a:lnTo>
                <a:lnTo>
                  <a:pt x="450364" y="69992"/>
                </a:lnTo>
                <a:lnTo>
                  <a:pt x="409088" y="90453"/>
                </a:lnTo>
                <a:lnTo>
                  <a:pt x="369252" y="113259"/>
                </a:lnTo>
                <a:lnTo>
                  <a:pt x="330947" y="138319"/>
                </a:lnTo>
                <a:lnTo>
                  <a:pt x="294263" y="165543"/>
                </a:lnTo>
                <a:lnTo>
                  <a:pt x="259290" y="194839"/>
                </a:lnTo>
                <a:lnTo>
                  <a:pt x="226118" y="226118"/>
                </a:lnTo>
                <a:lnTo>
                  <a:pt x="194839" y="259290"/>
                </a:lnTo>
                <a:lnTo>
                  <a:pt x="165543" y="294263"/>
                </a:lnTo>
                <a:lnTo>
                  <a:pt x="138319" y="330947"/>
                </a:lnTo>
                <a:lnTo>
                  <a:pt x="113259" y="369252"/>
                </a:lnTo>
                <a:lnTo>
                  <a:pt x="90453" y="409088"/>
                </a:lnTo>
                <a:lnTo>
                  <a:pt x="69992" y="450364"/>
                </a:lnTo>
                <a:lnTo>
                  <a:pt x="51965" y="492989"/>
                </a:lnTo>
                <a:lnTo>
                  <a:pt x="36464" y="536873"/>
                </a:lnTo>
                <a:lnTo>
                  <a:pt x="23578" y="581927"/>
                </a:lnTo>
                <a:lnTo>
                  <a:pt x="13398" y="628058"/>
                </a:lnTo>
                <a:lnTo>
                  <a:pt x="6015" y="675177"/>
                </a:lnTo>
                <a:lnTo>
                  <a:pt x="1518" y="723194"/>
                </a:lnTo>
                <a:lnTo>
                  <a:pt x="0" y="772018"/>
                </a:lnTo>
                <a:lnTo>
                  <a:pt x="1518" y="820842"/>
                </a:lnTo>
                <a:lnTo>
                  <a:pt x="6015" y="868858"/>
                </a:lnTo>
                <a:lnTo>
                  <a:pt x="13398" y="915978"/>
                </a:lnTo>
                <a:lnTo>
                  <a:pt x="23578" y="962109"/>
                </a:lnTo>
                <a:lnTo>
                  <a:pt x="36464" y="1007162"/>
                </a:lnTo>
                <a:lnTo>
                  <a:pt x="51965" y="1051047"/>
                </a:lnTo>
                <a:lnTo>
                  <a:pt x="69992" y="1093672"/>
                </a:lnTo>
                <a:lnTo>
                  <a:pt x="90453" y="1134948"/>
                </a:lnTo>
                <a:lnTo>
                  <a:pt x="113259" y="1174784"/>
                </a:lnTo>
                <a:lnTo>
                  <a:pt x="138319" y="1213089"/>
                </a:lnTo>
                <a:lnTo>
                  <a:pt x="165543" y="1249773"/>
                </a:lnTo>
                <a:lnTo>
                  <a:pt x="194839" y="1284746"/>
                </a:lnTo>
                <a:lnTo>
                  <a:pt x="226118" y="1317917"/>
                </a:lnTo>
                <a:lnTo>
                  <a:pt x="259290" y="1349197"/>
                </a:lnTo>
                <a:lnTo>
                  <a:pt x="294263" y="1378493"/>
                </a:lnTo>
                <a:lnTo>
                  <a:pt x="330947" y="1405716"/>
                </a:lnTo>
                <a:lnTo>
                  <a:pt x="369252" y="1430776"/>
                </a:lnTo>
                <a:lnTo>
                  <a:pt x="409088" y="1453582"/>
                </a:lnTo>
                <a:lnTo>
                  <a:pt x="450364" y="1474044"/>
                </a:lnTo>
                <a:lnTo>
                  <a:pt x="492989" y="1492071"/>
                </a:lnTo>
                <a:lnTo>
                  <a:pt x="536873" y="1507572"/>
                </a:lnTo>
                <a:lnTo>
                  <a:pt x="581927" y="1520458"/>
                </a:lnTo>
                <a:lnTo>
                  <a:pt x="628058" y="1530638"/>
                </a:lnTo>
                <a:lnTo>
                  <a:pt x="675177" y="1538021"/>
                </a:lnTo>
                <a:lnTo>
                  <a:pt x="723194" y="1542517"/>
                </a:lnTo>
                <a:lnTo>
                  <a:pt x="772018" y="1544036"/>
                </a:lnTo>
                <a:lnTo>
                  <a:pt x="830254" y="1541735"/>
                </a:lnTo>
                <a:lnTo>
                  <a:pt x="886207" y="1535017"/>
                </a:lnTo>
                <a:lnTo>
                  <a:pt x="939877" y="1524160"/>
                </a:lnTo>
                <a:lnTo>
                  <a:pt x="991264" y="1509442"/>
                </a:lnTo>
                <a:lnTo>
                  <a:pt x="1040368" y="1491143"/>
                </a:lnTo>
                <a:lnTo>
                  <a:pt x="1087189" y="1469539"/>
                </a:lnTo>
                <a:lnTo>
                  <a:pt x="1131727" y="1444909"/>
                </a:lnTo>
                <a:lnTo>
                  <a:pt x="1173982" y="1417531"/>
                </a:lnTo>
                <a:lnTo>
                  <a:pt x="1213953" y="1387684"/>
                </a:lnTo>
                <a:lnTo>
                  <a:pt x="1251641" y="1355645"/>
                </a:lnTo>
                <a:lnTo>
                  <a:pt x="1287045" y="1321693"/>
                </a:lnTo>
                <a:lnTo>
                  <a:pt x="1320166" y="1286106"/>
                </a:lnTo>
                <a:lnTo>
                  <a:pt x="1351003" y="1249163"/>
                </a:lnTo>
                <a:lnTo>
                  <a:pt x="1379556" y="1211141"/>
                </a:lnTo>
                <a:lnTo>
                  <a:pt x="1405826" y="1172319"/>
                </a:lnTo>
                <a:lnTo>
                  <a:pt x="1429811" y="1132974"/>
                </a:lnTo>
                <a:lnTo>
                  <a:pt x="1451513" y="1093386"/>
                </a:lnTo>
                <a:lnTo>
                  <a:pt x="1470931" y="1053832"/>
                </a:lnTo>
                <a:lnTo>
                  <a:pt x="1488064" y="1014590"/>
                </a:lnTo>
                <a:lnTo>
                  <a:pt x="1502913" y="975939"/>
                </a:lnTo>
                <a:lnTo>
                  <a:pt x="1515478" y="938157"/>
                </a:lnTo>
                <a:lnTo>
                  <a:pt x="1533755" y="866313"/>
                </a:lnTo>
                <a:lnTo>
                  <a:pt x="1542894" y="801282"/>
                </a:lnTo>
                <a:lnTo>
                  <a:pt x="1544036" y="772018"/>
                </a:lnTo>
                <a:lnTo>
                  <a:pt x="1542517" y="723194"/>
                </a:lnTo>
                <a:lnTo>
                  <a:pt x="1538021" y="675177"/>
                </a:lnTo>
                <a:lnTo>
                  <a:pt x="1530638" y="628058"/>
                </a:lnTo>
                <a:lnTo>
                  <a:pt x="1520458" y="581927"/>
                </a:lnTo>
                <a:lnTo>
                  <a:pt x="1507572" y="536873"/>
                </a:lnTo>
                <a:lnTo>
                  <a:pt x="1492071" y="492989"/>
                </a:lnTo>
                <a:lnTo>
                  <a:pt x="1474044" y="450364"/>
                </a:lnTo>
                <a:lnTo>
                  <a:pt x="1453582" y="409088"/>
                </a:lnTo>
                <a:lnTo>
                  <a:pt x="1430776" y="369252"/>
                </a:lnTo>
                <a:lnTo>
                  <a:pt x="1405716" y="330947"/>
                </a:lnTo>
                <a:lnTo>
                  <a:pt x="1378493" y="294263"/>
                </a:lnTo>
                <a:lnTo>
                  <a:pt x="1349197" y="259290"/>
                </a:lnTo>
                <a:lnTo>
                  <a:pt x="1317917" y="226118"/>
                </a:lnTo>
                <a:lnTo>
                  <a:pt x="1284746" y="194839"/>
                </a:lnTo>
                <a:lnTo>
                  <a:pt x="1249773" y="165543"/>
                </a:lnTo>
                <a:lnTo>
                  <a:pt x="1213089" y="138319"/>
                </a:lnTo>
                <a:lnTo>
                  <a:pt x="1174784" y="113259"/>
                </a:lnTo>
                <a:lnTo>
                  <a:pt x="1134948" y="90453"/>
                </a:lnTo>
                <a:lnTo>
                  <a:pt x="1093672" y="69992"/>
                </a:lnTo>
                <a:lnTo>
                  <a:pt x="1051047" y="51965"/>
                </a:lnTo>
                <a:lnTo>
                  <a:pt x="1007162" y="36464"/>
                </a:lnTo>
                <a:lnTo>
                  <a:pt x="962109" y="23578"/>
                </a:lnTo>
                <a:lnTo>
                  <a:pt x="915978" y="13398"/>
                </a:lnTo>
                <a:lnTo>
                  <a:pt x="868858" y="6015"/>
                </a:lnTo>
                <a:lnTo>
                  <a:pt x="820842" y="1518"/>
                </a:lnTo>
                <a:lnTo>
                  <a:pt x="772018" y="0"/>
                </a:lnTo>
                <a:close/>
              </a:path>
            </a:pathLst>
          </a:custGeom>
          <a:solidFill>
            <a:srgbClr val="339BD2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" name="object 18"/>
          <p:cNvSpPr/>
          <p:nvPr/>
        </p:nvSpPr>
        <p:spPr>
          <a:xfrm>
            <a:off x="6617444" y="1954930"/>
            <a:ext cx="602241" cy="450526"/>
          </a:xfrm>
          <a:custGeom>
            <a:avLst/>
            <a:gdLst/>
            <a:ahLst/>
            <a:cxnLst/>
            <a:rect l="l" t="t" r="r" b="b"/>
            <a:pathLst>
              <a:path w="993140" h="742950">
                <a:moveTo>
                  <a:pt x="347713" y="270431"/>
                </a:moveTo>
                <a:lnTo>
                  <a:pt x="256829" y="270431"/>
                </a:lnTo>
                <a:lnTo>
                  <a:pt x="597426" y="464027"/>
                </a:lnTo>
                <a:lnTo>
                  <a:pt x="597426" y="728627"/>
                </a:lnTo>
                <a:lnTo>
                  <a:pt x="601876" y="736155"/>
                </a:lnTo>
                <a:lnTo>
                  <a:pt x="612421" y="741977"/>
                </a:lnTo>
                <a:lnTo>
                  <a:pt x="616159" y="742898"/>
                </a:lnTo>
                <a:lnTo>
                  <a:pt x="624054" y="742898"/>
                </a:lnTo>
                <a:lnTo>
                  <a:pt x="628200" y="741747"/>
                </a:lnTo>
                <a:lnTo>
                  <a:pt x="726624" y="679769"/>
                </a:lnTo>
                <a:lnTo>
                  <a:pt x="642346" y="679769"/>
                </a:lnTo>
                <a:lnTo>
                  <a:pt x="642346" y="442887"/>
                </a:lnTo>
                <a:lnTo>
                  <a:pt x="638001" y="435442"/>
                </a:lnTo>
                <a:lnTo>
                  <a:pt x="347713" y="270431"/>
                </a:lnTo>
                <a:close/>
              </a:path>
              <a:path w="993140" h="742950">
                <a:moveTo>
                  <a:pt x="759149" y="418091"/>
                </a:moveTo>
                <a:lnTo>
                  <a:pt x="714229" y="418091"/>
                </a:lnTo>
                <a:lnTo>
                  <a:pt x="714229" y="634504"/>
                </a:lnTo>
                <a:lnTo>
                  <a:pt x="642346" y="679769"/>
                </a:lnTo>
                <a:lnTo>
                  <a:pt x="726624" y="679769"/>
                </a:lnTo>
                <a:lnTo>
                  <a:pt x="755191" y="661780"/>
                </a:lnTo>
                <a:lnTo>
                  <a:pt x="759149" y="654608"/>
                </a:lnTo>
                <a:lnTo>
                  <a:pt x="759149" y="418091"/>
                </a:lnTo>
                <a:close/>
              </a:path>
              <a:path w="993140" h="742950">
                <a:moveTo>
                  <a:pt x="610557" y="0"/>
                </a:moveTo>
                <a:lnTo>
                  <a:pt x="601688" y="198"/>
                </a:lnTo>
                <a:lnTo>
                  <a:pt x="3978" y="376564"/>
                </a:lnTo>
                <a:lnTo>
                  <a:pt x="0" y="383977"/>
                </a:lnTo>
                <a:lnTo>
                  <a:pt x="356" y="399767"/>
                </a:lnTo>
                <a:lnTo>
                  <a:pt x="4670" y="406982"/>
                </a:lnTo>
                <a:lnTo>
                  <a:pt x="378627" y="619551"/>
                </a:lnTo>
                <a:lnTo>
                  <a:pt x="382459" y="620525"/>
                </a:lnTo>
                <a:lnTo>
                  <a:pt x="390438" y="620525"/>
                </a:lnTo>
                <a:lnTo>
                  <a:pt x="394595" y="619373"/>
                </a:lnTo>
                <a:lnTo>
                  <a:pt x="469970" y="571909"/>
                </a:lnTo>
                <a:lnTo>
                  <a:pt x="385684" y="571909"/>
                </a:lnTo>
                <a:lnTo>
                  <a:pt x="66343" y="390375"/>
                </a:lnTo>
                <a:lnTo>
                  <a:pt x="256829" y="270431"/>
                </a:lnTo>
                <a:lnTo>
                  <a:pt x="347713" y="270431"/>
                </a:lnTo>
                <a:lnTo>
                  <a:pt x="299948" y="243280"/>
                </a:lnTo>
                <a:lnTo>
                  <a:pt x="373632" y="196873"/>
                </a:lnTo>
                <a:lnTo>
                  <a:pt x="464500" y="196873"/>
                </a:lnTo>
                <a:lnTo>
                  <a:pt x="416751" y="169733"/>
                </a:lnTo>
                <a:lnTo>
                  <a:pt x="607238" y="49778"/>
                </a:lnTo>
                <a:lnTo>
                  <a:pt x="698131" y="49778"/>
                </a:lnTo>
                <a:lnTo>
                  <a:pt x="610557" y="0"/>
                </a:lnTo>
                <a:close/>
              </a:path>
              <a:path w="993140" h="742950">
                <a:moveTo>
                  <a:pt x="548885" y="471224"/>
                </a:moveTo>
                <a:lnTo>
                  <a:pt x="540548" y="474393"/>
                </a:lnTo>
                <a:lnTo>
                  <a:pt x="385684" y="571909"/>
                </a:lnTo>
                <a:lnTo>
                  <a:pt x="469970" y="571909"/>
                </a:lnTo>
                <a:lnTo>
                  <a:pt x="564485" y="512392"/>
                </a:lnTo>
                <a:lnTo>
                  <a:pt x="570940" y="506242"/>
                </a:lnTo>
                <a:lnTo>
                  <a:pt x="574415" y="498368"/>
                </a:lnTo>
                <a:lnTo>
                  <a:pt x="574685" y="489765"/>
                </a:lnTo>
                <a:lnTo>
                  <a:pt x="571521" y="481430"/>
                </a:lnTo>
                <a:lnTo>
                  <a:pt x="565370" y="474969"/>
                </a:lnTo>
                <a:lnTo>
                  <a:pt x="557492" y="471492"/>
                </a:lnTo>
                <a:lnTo>
                  <a:pt x="548885" y="471224"/>
                </a:lnTo>
                <a:close/>
              </a:path>
              <a:path w="993140" h="742950">
                <a:moveTo>
                  <a:pt x="464500" y="196873"/>
                </a:moveTo>
                <a:lnTo>
                  <a:pt x="373632" y="196873"/>
                </a:lnTo>
                <a:lnTo>
                  <a:pt x="692984" y="378407"/>
                </a:lnTo>
                <a:lnTo>
                  <a:pt x="665016" y="396008"/>
                </a:lnTo>
                <a:lnTo>
                  <a:pt x="658561" y="402158"/>
                </a:lnTo>
                <a:lnTo>
                  <a:pt x="655086" y="410033"/>
                </a:lnTo>
                <a:lnTo>
                  <a:pt x="654816" y="418636"/>
                </a:lnTo>
                <a:lnTo>
                  <a:pt x="657979" y="426971"/>
                </a:lnTo>
                <a:lnTo>
                  <a:pt x="662252" y="433756"/>
                </a:lnTo>
                <a:lnTo>
                  <a:pt x="669539" y="437473"/>
                </a:lnTo>
                <a:lnTo>
                  <a:pt x="681099" y="437473"/>
                </a:lnTo>
                <a:lnTo>
                  <a:pt x="685235" y="436353"/>
                </a:lnTo>
                <a:lnTo>
                  <a:pt x="714229" y="418091"/>
                </a:lnTo>
                <a:lnTo>
                  <a:pt x="759149" y="418091"/>
                </a:lnTo>
                <a:lnTo>
                  <a:pt x="759055" y="375527"/>
                </a:lnTo>
                <a:lnTo>
                  <a:pt x="747600" y="357790"/>
                </a:lnTo>
                <a:lnTo>
                  <a:pt x="464500" y="196873"/>
                </a:lnTo>
                <a:close/>
              </a:path>
              <a:path w="993140" h="742950">
                <a:moveTo>
                  <a:pt x="698131" y="49778"/>
                </a:moveTo>
                <a:lnTo>
                  <a:pt x="607238" y="49778"/>
                </a:lnTo>
                <a:lnTo>
                  <a:pt x="926589" y="231301"/>
                </a:lnTo>
                <a:lnTo>
                  <a:pt x="792091" y="315990"/>
                </a:lnTo>
                <a:lnTo>
                  <a:pt x="785636" y="322140"/>
                </a:lnTo>
                <a:lnTo>
                  <a:pt x="782160" y="330016"/>
                </a:lnTo>
                <a:lnTo>
                  <a:pt x="781891" y="338622"/>
                </a:lnTo>
                <a:lnTo>
                  <a:pt x="785054" y="346963"/>
                </a:lnTo>
                <a:lnTo>
                  <a:pt x="791204" y="353418"/>
                </a:lnTo>
                <a:lnTo>
                  <a:pt x="799080" y="356893"/>
                </a:lnTo>
                <a:lnTo>
                  <a:pt x="807686" y="357163"/>
                </a:lnTo>
                <a:lnTo>
                  <a:pt x="816027" y="353999"/>
                </a:lnTo>
                <a:lnTo>
                  <a:pt x="988943" y="245112"/>
                </a:lnTo>
                <a:lnTo>
                  <a:pt x="992933" y="237699"/>
                </a:lnTo>
                <a:lnTo>
                  <a:pt x="992566" y="221909"/>
                </a:lnTo>
                <a:lnTo>
                  <a:pt x="988263" y="214695"/>
                </a:lnTo>
                <a:lnTo>
                  <a:pt x="698131" y="49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" name="object 19"/>
          <p:cNvSpPr/>
          <p:nvPr/>
        </p:nvSpPr>
        <p:spPr>
          <a:xfrm>
            <a:off x="7091587" y="2135623"/>
            <a:ext cx="127692" cy="90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" name="object 20"/>
          <p:cNvSpPr/>
          <p:nvPr/>
        </p:nvSpPr>
        <p:spPr>
          <a:xfrm>
            <a:off x="6617638" y="2233201"/>
            <a:ext cx="348483" cy="152871"/>
          </a:xfrm>
          <a:custGeom>
            <a:avLst/>
            <a:gdLst/>
            <a:ahLst/>
            <a:cxnLst/>
            <a:rect l="l" t="t" r="r" b="b"/>
            <a:pathLst>
              <a:path w="574675" h="252095">
                <a:moveTo>
                  <a:pt x="24938" y="0"/>
                </a:moveTo>
                <a:lnTo>
                  <a:pt x="16354" y="653"/>
                </a:lnTo>
                <a:lnTo>
                  <a:pt x="8642" y="4477"/>
                </a:lnTo>
                <a:lnTo>
                  <a:pt x="2789" y="11204"/>
                </a:lnTo>
                <a:lnTo>
                  <a:pt x="0" y="19676"/>
                </a:lnTo>
                <a:lnTo>
                  <a:pt x="653" y="28261"/>
                </a:lnTo>
                <a:lnTo>
                  <a:pt x="4480" y="35973"/>
                </a:lnTo>
                <a:lnTo>
                  <a:pt x="11208" y="41831"/>
                </a:lnTo>
                <a:lnTo>
                  <a:pt x="378307" y="250495"/>
                </a:lnTo>
                <a:lnTo>
                  <a:pt x="382129" y="251468"/>
                </a:lnTo>
                <a:lnTo>
                  <a:pt x="390118" y="251468"/>
                </a:lnTo>
                <a:lnTo>
                  <a:pt x="394275" y="250306"/>
                </a:lnTo>
                <a:lnTo>
                  <a:pt x="469653" y="202842"/>
                </a:lnTo>
                <a:lnTo>
                  <a:pt x="385364" y="202842"/>
                </a:lnTo>
                <a:lnTo>
                  <a:pt x="33406" y="2785"/>
                </a:lnTo>
                <a:lnTo>
                  <a:pt x="24938" y="0"/>
                </a:lnTo>
                <a:close/>
              </a:path>
              <a:path w="574675" h="252095">
                <a:moveTo>
                  <a:pt x="548565" y="102163"/>
                </a:moveTo>
                <a:lnTo>
                  <a:pt x="540228" y="105326"/>
                </a:lnTo>
                <a:lnTo>
                  <a:pt x="385364" y="202842"/>
                </a:lnTo>
                <a:lnTo>
                  <a:pt x="469653" y="202842"/>
                </a:lnTo>
                <a:lnTo>
                  <a:pt x="564154" y="143336"/>
                </a:lnTo>
                <a:lnTo>
                  <a:pt x="570615" y="137186"/>
                </a:lnTo>
                <a:lnTo>
                  <a:pt x="574094" y="129310"/>
                </a:lnTo>
                <a:lnTo>
                  <a:pt x="574365" y="120704"/>
                </a:lnTo>
                <a:lnTo>
                  <a:pt x="571201" y="112363"/>
                </a:lnTo>
                <a:lnTo>
                  <a:pt x="565050" y="105908"/>
                </a:lnTo>
                <a:lnTo>
                  <a:pt x="557172" y="102432"/>
                </a:lnTo>
                <a:lnTo>
                  <a:pt x="548565" y="1021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" name="object 21"/>
          <p:cNvSpPr/>
          <p:nvPr/>
        </p:nvSpPr>
        <p:spPr>
          <a:xfrm>
            <a:off x="7091587" y="2190093"/>
            <a:ext cx="127692" cy="90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" name="object 22"/>
          <p:cNvSpPr/>
          <p:nvPr/>
        </p:nvSpPr>
        <p:spPr>
          <a:xfrm>
            <a:off x="6617638" y="2287672"/>
            <a:ext cx="348483" cy="152871"/>
          </a:xfrm>
          <a:custGeom>
            <a:avLst/>
            <a:gdLst/>
            <a:ahLst/>
            <a:cxnLst/>
            <a:rect l="l" t="t" r="r" b="b"/>
            <a:pathLst>
              <a:path w="574675" h="252095">
                <a:moveTo>
                  <a:pt x="24938" y="0"/>
                </a:moveTo>
                <a:lnTo>
                  <a:pt x="16354" y="653"/>
                </a:lnTo>
                <a:lnTo>
                  <a:pt x="8642" y="4477"/>
                </a:lnTo>
                <a:lnTo>
                  <a:pt x="2789" y="11204"/>
                </a:lnTo>
                <a:lnTo>
                  <a:pt x="0" y="19676"/>
                </a:lnTo>
                <a:lnTo>
                  <a:pt x="653" y="28261"/>
                </a:lnTo>
                <a:lnTo>
                  <a:pt x="4480" y="35973"/>
                </a:lnTo>
                <a:lnTo>
                  <a:pt x="11208" y="41831"/>
                </a:lnTo>
                <a:lnTo>
                  <a:pt x="378307" y="250495"/>
                </a:lnTo>
                <a:lnTo>
                  <a:pt x="382129" y="251468"/>
                </a:lnTo>
                <a:lnTo>
                  <a:pt x="390118" y="251468"/>
                </a:lnTo>
                <a:lnTo>
                  <a:pt x="394275" y="250306"/>
                </a:lnTo>
                <a:lnTo>
                  <a:pt x="469653" y="202842"/>
                </a:lnTo>
                <a:lnTo>
                  <a:pt x="385364" y="202842"/>
                </a:lnTo>
                <a:lnTo>
                  <a:pt x="33406" y="2785"/>
                </a:lnTo>
                <a:lnTo>
                  <a:pt x="24938" y="0"/>
                </a:lnTo>
                <a:close/>
              </a:path>
              <a:path w="574675" h="252095">
                <a:moveTo>
                  <a:pt x="548565" y="102163"/>
                </a:moveTo>
                <a:lnTo>
                  <a:pt x="540228" y="105326"/>
                </a:lnTo>
                <a:lnTo>
                  <a:pt x="385364" y="202842"/>
                </a:lnTo>
                <a:lnTo>
                  <a:pt x="469653" y="202842"/>
                </a:lnTo>
                <a:lnTo>
                  <a:pt x="564154" y="143336"/>
                </a:lnTo>
                <a:lnTo>
                  <a:pt x="570615" y="137186"/>
                </a:lnTo>
                <a:lnTo>
                  <a:pt x="574094" y="129310"/>
                </a:lnTo>
                <a:lnTo>
                  <a:pt x="574365" y="120704"/>
                </a:lnTo>
                <a:lnTo>
                  <a:pt x="571201" y="112363"/>
                </a:lnTo>
                <a:lnTo>
                  <a:pt x="565050" y="105908"/>
                </a:lnTo>
                <a:lnTo>
                  <a:pt x="557172" y="102432"/>
                </a:lnTo>
                <a:lnTo>
                  <a:pt x="548565" y="1021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3" name="object 23"/>
          <p:cNvSpPr/>
          <p:nvPr/>
        </p:nvSpPr>
        <p:spPr>
          <a:xfrm>
            <a:off x="7091587" y="2244564"/>
            <a:ext cx="127692" cy="90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" name="object 24"/>
          <p:cNvSpPr/>
          <p:nvPr/>
        </p:nvSpPr>
        <p:spPr>
          <a:xfrm>
            <a:off x="6617638" y="2342142"/>
            <a:ext cx="348483" cy="152871"/>
          </a:xfrm>
          <a:custGeom>
            <a:avLst/>
            <a:gdLst/>
            <a:ahLst/>
            <a:cxnLst/>
            <a:rect l="l" t="t" r="r" b="b"/>
            <a:pathLst>
              <a:path w="574675" h="252095">
                <a:moveTo>
                  <a:pt x="24938" y="0"/>
                </a:moveTo>
                <a:lnTo>
                  <a:pt x="16354" y="653"/>
                </a:lnTo>
                <a:lnTo>
                  <a:pt x="8642" y="4477"/>
                </a:lnTo>
                <a:lnTo>
                  <a:pt x="2789" y="11204"/>
                </a:lnTo>
                <a:lnTo>
                  <a:pt x="0" y="19676"/>
                </a:lnTo>
                <a:lnTo>
                  <a:pt x="653" y="28261"/>
                </a:lnTo>
                <a:lnTo>
                  <a:pt x="4480" y="35973"/>
                </a:lnTo>
                <a:lnTo>
                  <a:pt x="11208" y="41831"/>
                </a:lnTo>
                <a:lnTo>
                  <a:pt x="378307" y="250495"/>
                </a:lnTo>
                <a:lnTo>
                  <a:pt x="382129" y="251468"/>
                </a:lnTo>
                <a:lnTo>
                  <a:pt x="390118" y="251468"/>
                </a:lnTo>
                <a:lnTo>
                  <a:pt x="394275" y="250306"/>
                </a:lnTo>
                <a:lnTo>
                  <a:pt x="469653" y="202842"/>
                </a:lnTo>
                <a:lnTo>
                  <a:pt x="385364" y="202842"/>
                </a:lnTo>
                <a:lnTo>
                  <a:pt x="33406" y="2785"/>
                </a:lnTo>
                <a:lnTo>
                  <a:pt x="24938" y="0"/>
                </a:lnTo>
                <a:close/>
              </a:path>
              <a:path w="574675" h="252095">
                <a:moveTo>
                  <a:pt x="548565" y="102163"/>
                </a:moveTo>
                <a:lnTo>
                  <a:pt x="540228" y="105326"/>
                </a:lnTo>
                <a:lnTo>
                  <a:pt x="385364" y="202842"/>
                </a:lnTo>
                <a:lnTo>
                  <a:pt x="469653" y="202842"/>
                </a:lnTo>
                <a:lnTo>
                  <a:pt x="564154" y="143336"/>
                </a:lnTo>
                <a:lnTo>
                  <a:pt x="570615" y="137186"/>
                </a:lnTo>
                <a:lnTo>
                  <a:pt x="574094" y="129310"/>
                </a:lnTo>
                <a:lnTo>
                  <a:pt x="574365" y="120704"/>
                </a:lnTo>
                <a:lnTo>
                  <a:pt x="571201" y="112363"/>
                </a:lnTo>
                <a:lnTo>
                  <a:pt x="565050" y="105908"/>
                </a:lnTo>
                <a:lnTo>
                  <a:pt x="557172" y="102432"/>
                </a:lnTo>
                <a:lnTo>
                  <a:pt x="548565" y="1021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" name="object 25"/>
          <p:cNvSpPr txBox="1"/>
          <p:nvPr/>
        </p:nvSpPr>
        <p:spPr>
          <a:xfrm>
            <a:off x="2095094" y="3285310"/>
            <a:ext cx="3351602" cy="1951385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1089345">
              <a:lnSpc>
                <a:spcPct val="107800"/>
              </a:lnSpc>
              <a:spcBef>
                <a:spcPts val="61"/>
              </a:spcBef>
            </a:pPr>
            <a:r>
              <a:rPr sz="1971" b="1" spc="12" dirty="0">
                <a:solidFill>
                  <a:srgbClr val="FFFFFF"/>
                </a:solidFill>
              </a:rPr>
              <a:t>Кошти </a:t>
            </a:r>
            <a:r>
              <a:rPr sz="1971" b="1" spc="18" dirty="0">
                <a:solidFill>
                  <a:srgbClr val="FFFFFF"/>
                </a:solidFill>
              </a:rPr>
              <a:t>статутного  </a:t>
            </a:r>
            <a:r>
              <a:rPr sz="1971" b="1" spc="12" dirty="0">
                <a:solidFill>
                  <a:srgbClr val="FFFFFF"/>
                </a:solidFill>
              </a:rPr>
              <a:t>капіталу</a:t>
            </a:r>
            <a:r>
              <a:rPr sz="1971" b="1" spc="24" dirty="0">
                <a:solidFill>
                  <a:srgbClr val="FFFFFF"/>
                </a:solidFill>
              </a:rPr>
              <a:t> </a:t>
            </a:r>
            <a:r>
              <a:rPr sz="1971" b="1" spc="18" dirty="0">
                <a:solidFill>
                  <a:srgbClr val="FFFFFF"/>
                </a:solidFill>
              </a:rPr>
              <a:t>Фонду</a:t>
            </a:r>
            <a:endParaRPr sz="1971" dirty="0"/>
          </a:p>
          <a:p>
            <a:pPr>
              <a:lnSpc>
                <a:spcPct val="100000"/>
              </a:lnSpc>
            </a:pPr>
            <a:endParaRPr sz="2183" dirty="0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2092" dirty="0">
              <a:latin typeface="Times New Roman"/>
              <a:cs typeface="Times New Roman"/>
            </a:endParaRPr>
          </a:p>
          <a:p>
            <a:pPr marL="7701" marR="3081">
              <a:lnSpc>
                <a:spcPct val="107800"/>
              </a:lnSpc>
            </a:pPr>
            <a:r>
              <a:rPr sz="1971" b="1" spc="15" dirty="0">
                <a:solidFill>
                  <a:srgbClr val="FFFFFF"/>
                </a:solidFill>
              </a:rPr>
              <a:t>Кошти, </a:t>
            </a:r>
            <a:r>
              <a:rPr sz="1971" b="1" spc="-6" dirty="0">
                <a:solidFill>
                  <a:srgbClr val="FFFFFF"/>
                </a:solidFill>
              </a:rPr>
              <a:t>що </a:t>
            </a:r>
            <a:r>
              <a:rPr sz="1971" b="1" spc="9" dirty="0">
                <a:solidFill>
                  <a:srgbClr val="FFFFFF"/>
                </a:solidFill>
              </a:rPr>
              <a:t>надходять  </a:t>
            </a:r>
            <a:r>
              <a:rPr sz="1971" b="1" spc="15" dirty="0">
                <a:solidFill>
                  <a:srgbClr val="FFFFFF"/>
                </a:solidFill>
              </a:rPr>
              <a:t>Бенефіціарам </a:t>
            </a:r>
            <a:r>
              <a:rPr sz="1971" b="1" spc="12" dirty="0">
                <a:solidFill>
                  <a:srgbClr val="FFFFFF"/>
                </a:solidFill>
              </a:rPr>
              <a:t>від</a:t>
            </a:r>
            <a:r>
              <a:rPr sz="1971" b="1" spc="24" dirty="0">
                <a:solidFill>
                  <a:srgbClr val="FFFFFF"/>
                </a:solidFill>
              </a:rPr>
              <a:t> </a:t>
            </a:r>
            <a:r>
              <a:rPr sz="1971" b="1" spc="21" dirty="0">
                <a:solidFill>
                  <a:srgbClr val="FFFFFF"/>
                </a:solidFill>
              </a:rPr>
              <a:t>Донорів</a:t>
            </a:r>
            <a:endParaRPr sz="1971" dirty="0"/>
          </a:p>
        </p:txBody>
      </p:sp>
      <p:sp>
        <p:nvSpPr>
          <p:cNvPr id="26" name="object 26"/>
          <p:cNvSpPr txBox="1"/>
          <p:nvPr/>
        </p:nvSpPr>
        <p:spPr>
          <a:xfrm>
            <a:off x="7679741" y="3246257"/>
            <a:ext cx="1979617" cy="2128165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269160">
              <a:lnSpc>
                <a:spcPct val="107800"/>
              </a:lnSpc>
              <a:spcBef>
                <a:spcPts val="61"/>
              </a:spcBef>
            </a:pPr>
            <a:r>
              <a:rPr sz="1971" b="1" spc="15" dirty="0">
                <a:solidFill>
                  <a:srgbClr val="FFFFFF"/>
                </a:solidFill>
              </a:rPr>
              <a:t>Власні</a:t>
            </a:r>
            <a:r>
              <a:rPr sz="1971" b="1" spc="-21" dirty="0">
                <a:solidFill>
                  <a:srgbClr val="FFFFFF"/>
                </a:solidFill>
              </a:rPr>
              <a:t> </a:t>
            </a:r>
            <a:r>
              <a:rPr sz="1971" b="1" spc="12" dirty="0">
                <a:solidFill>
                  <a:srgbClr val="FFFFFF"/>
                </a:solidFill>
              </a:rPr>
              <a:t>кошти  </a:t>
            </a:r>
            <a:r>
              <a:rPr sz="1971" b="1" spc="18" dirty="0">
                <a:solidFill>
                  <a:srgbClr val="FFFFFF"/>
                </a:solidFill>
              </a:rPr>
              <a:t>Бенефіціарів</a:t>
            </a:r>
            <a:endParaRPr sz="1971" dirty="0"/>
          </a:p>
          <a:p>
            <a:pPr marL="7701" marR="3081">
              <a:lnSpc>
                <a:spcPct val="257799"/>
              </a:lnSpc>
              <a:spcBef>
                <a:spcPts val="258"/>
              </a:spcBef>
            </a:pPr>
            <a:r>
              <a:rPr sz="1971" b="1" spc="15" dirty="0">
                <a:solidFill>
                  <a:srgbClr val="FFFFFF"/>
                </a:solidFill>
              </a:rPr>
              <a:t>Кредитні</a:t>
            </a:r>
            <a:r>
              <a:rPr sz="1971" b="1" spc="-15" dirty="0">
                <a:solidFill>
                  <a:srgbClr val="FFFFFF"/>
                </a:solidFill>
              </a:rPr>
              <a:t> </a:t>
            </a:r>
            <a:r>
              <a:rPr sz="1971" b="1" spc="12" dirty="0">
                <a:solidFill>
                  <a:srgbClr val="FFFFFF"/>
                </a:solidFill>
              </a:rPr>
              <a:t>кошти  Інші</a:t>
            </a:r>
            <a:r>
              <a:rPr sz="1971" b="1" spc="30" dirty="0">
                <a:solidFill>
                  <a:srgbClr val="FFFFFF"/>
                </a:solidFill>
              </a:rPr>
              <a:t> </a:t>
            </a:r>
            <a:r>
              <a:rPr sz="1971" b="1" spc="12" dirty="0">
                <a:solidFill>
                  <a:srgbClr val="FFFFFF"/>
                </a:solidFill>
              </a:rPr>
              <a:t>джерела</a:t>
            </a:r>
            <a:endParaRPr sz="197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6621" y="600032"/>
            <a:ext cx="8698994" cy="0"/>
          </a:xfrm>
          <a:custGeom>
            <a:avLst/>
            <a:gdLst/>
            <a:ahLst/>
            <a:cxnLst/>
            <a:rect l="l" t="t" r="r" b="b"/>
            <a:pathLst>
              <a:path w="14345285">
                <a:moveTo>
                  <a:pt x="0" y="0"/>
                </a:moveTo>
                <a:lnTo>
                  <a:pt x="14345112" y="0"/>
                </a:lnTo>
              </a:path>
            </a:pathLst>
          </a:custGeom>
          <a:ln w="20941">
            <a:solidFill>
              <a:srgbClr val="0082C6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" name="object 3"/>
          <p:cNvSpPr/>
          <p:nvPr/>
        </p:nvSpPr>
        <p:spPr>
          <a:xfrm>
            <a:off x="2529063" y="2905771"/>
            <a:ext cx="7687814" cy="1180608"/>
          </a:xfrm>
          <a:custGeom>
            <a:avLst/>
            <a:gdLst/>
            <a:ahLst/>
            <a:cxnLst/>
            <a:rect l="l" t="t" r="r" b="b"/>
            <a:pathLst>
              <a:path w="12677775" h="1946909">
                <a:moveTo>
                  <a:pt x="113085" y="0"/>
                </a:moveTo>
                <a:lnTo>
                  <a:pt x="47707" y="1766"/>
                </a:lnTo>
                <a:lnTo>
                  <a:pt x="14135" y="14135"/>
                </a:lnTo>
                <a:lnTo>
                  <a:pt x="1766" y="47707"/>
                </a:lnTo>
                <a:lnTo>
                  <a:pt x="0" y="113085"/>
                </a:lnTo>
                <a:lnTo>
                  <a:pt x="0" y="1833567"/>
                </a:lnTo>
                <a:lnTo>
                  <a:pt x="1766" y="1898944"/>
                </a:lnTo>
                <a:lnTo>
                  <a:pt x="14135" y="1932517"/>
                </a:lnTo>
                <a:lnTo>
                  <a:pt x="47707" y="1944885"/>
                </a:lnTo>
                <a:lnTo>
                  <a:pt x="113085" y="1946652"/>
                </a:lnTo>
                <a:lnTo>
                  <a:pt x="12564423" y="1946652"/>
                </a:lnTo>
                <a:lnTo>
                  <a:pt x="12629801" y="1944885"/>
                </a:lnTo>
                <a:lnTo>
                  <a:pt x="12663373" y="1932517"/>
                </a:lnTo>
                <a:lnTo>
                  <a:pt x="12675742" y="1898944"/>
                </a:lnTo>
                <a:lnTo>
                  <a:pt x="12677509" y="1833567"/>
                </a:lnTo>
                <a:lnTo>
                  <a:pt x="12677509" y="113085"/>
                </a:lnTo>
                <a:lnTo>
                  <a:pt x="12675742" y="47707"/>
                </a:lnTo>
                <a:lnTo>
                  <a:pt x="12663373" y="14135"/>
                </a:lnTo>
                <a:lnTo>
                  <a:pt x="12629801" y="1766"/>
                </a:lnTo>
                <a:lnTo>
                  <a:pt x="12564423" y="0"/>
                </a:lnTo>
                <a:lnTo>
                  <a:pt x="113085" y="0"/>
                </a:lnTo>
                <a:close/>
              </a:path>
            </a:pathLst>
          </a:custGeom>
          <a:ln w="28271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4" name="object 4"/>
          <p:cNvSpPr/>
          <p:nvPr/>
        </p:nvSpPr>
        <p:spPr>
          <a:xfrm>
            <a:off x="3708471" y="1582660"/>
            <a:ext cx="6508361" cy="1180608"/>
          </a:xfrm>
          <a:custGeom>
            <a:avLst/>
            <a:gdLst/>
            <a:ahLst/>
            <a:cxnLst/>
            <a:rect l="l" t="t" r="r" b="b"/>
            <a:pathLst>
              <a:path w="10732769" h="1946910">
                <a:moveTo>
                  <a:pt x="113085" y="0"/>
                </a:moveTo>
                <a:lnTo>
                  <a:pt x="47707" y="1766"/>
                </a:lnTo>
                <a:lnTo>
                  <a:pt x="14135" y="14135"/>
                </a:lnTo>
                <a:lnTo>
                  <a:pt x="1766" y="47707"/>
                </a:lnTo>
                <a:lnTo>
                  <a:pt x="0" y="113085"/>
                </a:lnTo>
                <a:lnTo>
                  <a:pt x="0" y="1833567"/>
                </a:lnTo>
                <a:lnTo>
                  <a:pt x="1766" y="1898944"/>
                </a:lnTo>
                <a:lnTo>
                  <a:pt x="14135" y="1932517"/>
                </a:lnTo>
                <a:lnTo>
                  <a:pt x="47707" y="1944885"/>
                </a:lnTo>
                <a:lnTo>
                  <a:pt x="113085" y="1946652"/>
                </a:lnTo>
                <a:lnTo>
                  <a:pt x="10619488" y="1946652"/>
                </a:lnTo>
                <a:lnTo>
                  <a:pt x="10684865" y="1944885"/>
                </a:lnTo>
                <a:lnTo>
                  <a:pt x="10718438" y="1932517"/>
                </a:lnTo>
                <a:lnTo>
                  <a:pt x="10730806" y="1898944"/>
                </a:lnTo>
                <a:lnTo>
                  <a:pt x="10732573" y="1833567"/>
                </a:lnTo>
                <a:lnTo>
                  <a:pt x="10732573" y="113085"/>
                </a:lnTo>
                <a:lnTo>
                  <a:pt x="10730806" y="47707"/>
                </a:lnTo>
                <a:lnTo>
                  <a:pt x="10718438" y="14135"/>
                </a:lnTo>
                <a:lnTo>
                  <a:pt x="10684865" y="1766"/>
                </a:lnTo>
                <a:lnTo>
                  <a:pt x="10619488" y="0"/>
                </a:lnTo>
                <a:lnTo>
                  <a:pt x="113085" y="0"/>
                </a:lnTo>
                <a:close/>
              </a:path>
            </a:pathLst>
          </a:custGeom>
          <a:ln w="28271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" name="object 5"/>
          <p:cNvSpPr/>
          <p:nvPr/>
        </p:nvSpPr>
        <p:spPr>
          <a:xfrm>
            <a:off x="1356229" y="4217372"/>
            <a:ext cx="8869057" cy="20686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6" name="object 6"/>
          <p:cNvSpPr txBox="1"/>
          <p:nvPr/>
        </p:nvSpPr>
        <p:spPr>
          <a:xfrm>
            <a:off x="5231681" y="1913171"/>
            <a:ext cx="2637692" cy="50201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3081">
              <a:spcBef>
                <a:spcPts val="58"/>
              </a:spcBef>
            </a:pPr>
            <a:r>
              <a:rPr sz="1607" spc="-12" dirty="0"/>
              <a:t>Енергоаудит </a:t>
            </a:r>
            <a:r>
              <a:rPr sz="1607" spc="-3" dirty="0"/>
              <a:t>/</a:t>
            </a:r>
            <a:r>
              <a:rPr sz="1607" spc="-36" dirty="0"/>
              <a:t> </a:t>
            </a:r>
            <a:r>
              <a:rPr sz="1607" spc="-3" dirty="0"/>
              <a:t>Сертифікація  </a:t>
            </a:r>
            <a:r>
              <a:rPr sz="1607" spc="-12" dirty="0"/>
              <a:t>енергетичної</a:t>
            </a:r>
            <a:r>
              <a:rPr sz="1607" spc="-3" dirty="0"/>
              <a:t> ефективності</a:t>
            </a:r>
            <a:endParaRPr sz="1607"/>
          </a:p>
        </p:txBody>
      </p:sp>
      <p:sp>
        <p:nvSpPr>
          <p:cNvPr id="7" name="object 7"/>
          <p:cNvSpPr txBox="1"/>
          <p:nvPr/>
        </p:nvSpPr>
        <p:spPr>
          <a:xfrm>
            <a:off x="8966930" y="1874432"/>
            <a:ext cx="922615" cy="56109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>
              <a:spcBef>
                <a:spcPts val="82"/>
              </a:spcBef>
            </a:pPr>
            <a:r>
              <a:rPr sz="3578" b="1" spc="9" dirty="0">
                <a:solidFill>
                  <a:srgbClr val="72BF44"/>
                </a:solidFill>
              </a:rPr>
              <a:t>70%</a:t>
            </a:r>
            <a:endParaRPr sz="3578"/>
          </a:p>
        </p:txBody>
      </p:sp>
      <p:sp>
        <p:nvSpPr>
          <p:cNvPr id="8" name="object 8"/>
          <p:cNvSpPr/>
          <p:nvPr/>
        </p:nvSpPr>
        <p:spPr>
          <a:xfrm>
            <a:off x="4508603" y="1887156"/>
            <a:ext cx="571821" cy="571821"/>
          </a:xfrm>
          <a:custGeom>
            <a:avLst/>
            <a:gdLst/>
            <a:ahLst/>
            <a:cxnLst/>
            <a:rect l="l" t="t" r="r" b="b"/>
            <a:pathLst>
              <a:path w="942975" h="942975">
                <a:moveTo>
                  <a:pt x="471189" y="0"/>
                </a:moveTo>
                <a:lnTo>
                  <a:pt x="423013" y="2432"/>
                </a:lnTo>
                <a:lnTo>
                  <a:pt x="376228" y="9572"/>
                </a:lnTo>
                <a:lnTo>
                  <a:pt x="331071" y="21183"/>
                </a:lnTo>
                <a:lnTo>
                  <a:pt x="287780" y="37028"/>
                </a:lnTo>
                <a:lnTo>
                  <a:pt x="246591" y="56869"/>
                </a:lnTo>
                <a:lnTo>
                  <a:pt x="207742" y="80471"/>
                </a:lnTo>
                <a:lnTo>
                  <a:pt x="171468" y="107596"/>
                </a:lnTo>
                <a:lnTo>
                  <a:pt x="138007" y="138007"/>
                </a:lnTo>
                <a:lnTo>
                  <a:pt x="107596" y="171468"/>
                </a:lnTo>
                <a:lnTo>
                  <a:pt x="80471" y="207742"/>
                </a:lnTo>
                <a:lnTo>
                  <a:pt x="56869" y="246591"/>
                </a:lnTo>
                <a:lnTo>
                  <a:pt x="37028" y="287780"/>
                </a:lnTo>
                <a:lnTo>
                  <a:pt x="21183" y="331071"/>
                </a:lnTo>
                <a:lnTo>
                  <a:pt x="9572" y="376228"/>
                </a:lnTo>
                <a:lnTo>
                  <a:pt x="2432" y="423013"/>
                </a:lnTo>
                <a:lnTo>
                  <a:pt x="0" y="471189"/>
                </a:lnTo>
                <a:lnTo>
                  <a:pt x="2432" y="519366"/>
                </a:lnTo>
                <a:lnTo>
                  <a:pt x="9572" y="566151"/>
                </a:lnTo>
                <a:lnTo>
                  <a:pt x="21183" y="611308"/>
                </a:lnTo>
                <a:lnTo>
                  <a:pt x="37028" y="654599"/>
                </a:lnTo>
                <a:lnTo>
                  <a:pt x="56869" y="695787"/>
                </a:lnTo>
                <a:lnTo>
                  <a:pt x="80471" y="734637"/>
                </a:lnTo>
                <a:lnTo>
                  <a:pt x="107596" y="770911"/>
                </a:lnTo>
                <a:lnTo>
                  <a:pt x="138007" y="804372"/>
                </a:lnTo>
                <a:lnTo>
                  <a:pt x="171468" y="834783"/>
                </a:lnTo>
                <a:lnTo>
                  <a:pt x="207742" y="861908"/>
                </a:lnTo>
                <a:lnTo>
                  <a:pt x="246591" y="885510"/>
                </a:lnTo>
                <a:lnTo>
                  <a:pt x="287780" y="905351"/>
                </a:lnTo>
                <a:lnTo>
                  <a:pt x="331071" y="921196"/>
                </a:lnTo>
                <a:lnTo>
                  <a:pt x="376228" y="932806"/>
                </a:lnTo>
                <a:lnTo>
                  <a:pt x="423013" y="939947"/>
                </a:lnTo>
                <a:lnTo>
                  <a:pt x="471189" y="942379"/>
                </a:lnTo>
                <a:lnTo>
                  <a:pt x="519366" y="939947"/>
                </a:lnTo>
                <a:lnTo>
                  <a:pt x="566151" y="932806"/>
                </a:lnTo>
                <a:lnTo>
                  <a:pt x="611308" y="921196"/>
                </a:lnTo>
                <a:lnTo>
                  <a:pt x="654599" y="905351"/>
                </a:lnTo>
                <a:lnTo>
                  <a:pt x="695787" y="885510"/>
                </a:lnTo>
                <a:lnTo>
                  <a:pt x="734637" y="861908"/>
                </a:lnTo>
                <a:lnTo>
                  <a:pt x="770911" y="834783"/>
                </a:lnTo>
                <a:lnTo>
                  <a:pt x="804372" y="804372"/>
                </a:lnTo>
                <a:lnTo>
                  <a:pt x="834783" y="770911"/>
                </a:lnTo>
                <a:lnTo>
                  <a:pt x="861908" y="734637"/>
                </a:lnTo>
                <a:lnTo>
                  <a:pt x="885510" y="695787"/>
                </a:lnTo>
                <a:lnTo>
                  <a:pt x="905351" y="654599"/>
                </a:lnTo>
                <a:lnTo>
                  <a:pt x="921196" y="611308"/>
                </a:lnTo>
                <a:lnTo>
                  <a:pt x="932806" y="566151"/>
                </a:lnTo>
                <a:lnTo>
                  <a:pt x="939947" y="519366"/>
                </a:lnTo>
                <a:lnTo>
                  <a:pt x="942379" y="471189"/>
                </a:lnTo>
                <a:lnTo>
                  <a:pt x="939947" y="423013"/>
                </a:lnTo>
                <a:lnTo>
                  <a:pt x="932806" y="376228"/>
                </a:lnTo>
                <a:lnTo>
                  <a:pt x="921196" y="331071"/>
                </a:lnTo>
                <a:lnTo>
                  <a:pt x="905351" y="287780"/>
                </a:lnTo>
                <a:lnTo>
                  <a:pt x="885510" y="246591"/>
                </a:lnTo>
                <a:lnTo>
                  <a:pt x="861908" y="207742"/>
                </a:lnTo>
                <a:lnTo>
                  <a:pt x="834783" y="171468"/>
                </a:lnTo>
                <a:lnTo>
                  <a:pt x="804372" y="138007"/>
                </a:lnTo>
                <a:lnTo>
                  <a:pt x="770911" y="107596"/>
                </a:lnTo>
                <a:lnTo>
                  <a:pt x="734637" y="80471"/>
                </a:lnTo>
                <a:lnTo>
                  <a:pt x="695787" y="56869"/>
                </a:lnTo>
                <a:lnTo>
                  <a:pt x="654599" y="37028"/>
                </a:lnTo>
                <a:lnTo>
                  <a:pt x="611308" y="21183"/>
                </a:lnTo>
                <a:lnTo>
                  <a:pt x="566151" y="9572"/>
                </a:lnTo>
                <a:lnTo>
                  <a:pt x="519366" y="2432"/>
                </a:lnTo>
                <a:lnTo>
                  <a:pt x="471189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9" name="object 9"/>
          <p:cNvSpPr/>
          <p:nvPr/>
        </p:nvSpPr>
        <p:spPr>
          <a:xfrm>
            <a:off x="4818101" y="2190714"/>
            <a:ext cx="71318" cy="1013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0" name="object 10"/>
          <p:cNvSpPr/>
          <p:nvPr/>
        </p:nvSpPr>
        <p:spPr>
          <a:xfrm>
            <a:off x="4752733" y="2059973"/>
            <a:ext cx="77398" cy="0"/>
          </a:xfrm>
          <a:custGeom>
            <a:avLst/>
            <a:gdLst/>
            <a:ahLst/>
            <a:cxnLst/>
            <a:rect l="l" t="t" r="r" b="b"/>
            <a:pathLst>
              <a:path w="127634">
                <a:moveTo>
                  <a:pt x="0" y="0"/>
                </a:moveTo>
                <a:lnTo>
                  <a:pt x="127399" y="0"/>
                </a:lnTo>
              </a:path>
            </a:pathLst>
          </a:custGeom>
          <a:ln w="196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" name="object 11"/>
          <p:cNvSpPr/>
          <p:nvPr/>
        </p:nvSpPr>
        <p:spPr>
          <a:xfrm>
            <a:off x="4699250" y="2095632"/>
            <a:ext cx="190222" cy="0"/>
          </a:xfrm>
          <a:custGeom>
            <a:avLst/>
            <a:gdLst/>
            <a:ahLst/>
            <a:cxnLst/>
            <a:rect l="l" t="t" r="r" b="b"/>
            <a:pathLst>
              <a:path w="313690">
                <a:moveTo>
                  <a:pt x="0" y="0"/>
                </a:moveTo>
                <a:lnTo>
                  <a:pt x="313603" y="0"/>
                </a:lnTo>
              </a:path>
            </a:pathLst>
          </a:custGeom>
          <a:ln w="196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2" name="object 12"/>
          <p:cNvSpPr/>
          <p:nvPr/>
        </p:nvSpPr>
        <p:spPr>
          <a:xfrm>
            <a:off x="4699250" y="2131285"/>
            <a:ext cx="130922" cy="0"/>
          </a:xfrm>
          <a:custGeom>
            <a:avLst/>
            <a:gdLst/>
            <a:ahLst/>
            <a:cxnLst/>
            <a:rect l="l" t="t" r="r" b="b"/>
            <a:pathLst>
              <a:path w="215900">
                <a:moveTo>
                  <a:pt x="0" y="0"/>
                </a:moveTo>
                <a:lnTo>
                  <a:pt x="215595" y="0"/>
                </a:lnTo>
              </a:path>
            </a:pathLst>
          </a:custGeom>
          <a:ln w="196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3" name="object 13"/>
          <p:cNvSpPr/>
          <p:nvPr/>
        </p:nvSpPr>
        <p:spPr>
          <a:xfrm>
            <a:off x="4853761" y="2125342"/>
            <a:ext cx="35811" cy="11937"/>
          </a:xfrm>
          <a:custGeom>
            <a:avLst/>
            <a:gdLst/>
            <a:ahLst/>
            <a:cxnLst/>
            <a:rect l="l" t="t" r="r" b="b"/>
            <a:pathLst>
              <a:path w="59054" h="19685">
                <a:moveTo>
                  <a:pt x="0" y="0"/>
                </a:moveTo>
                <a:lnTo>
                  <a:pt x="58804" y="0"/>
                </a:lnTo>
                <a:lnTo>
                  <a:pt x="58804" y="19601"/>
                </a:lnTo>
                <a:lnTo>
                  <a:pt x="0" y="196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4" name="object 14"/>
          <p:cNvSpPr/>
          <p:nvPr/>
        </p:nvSpPr>
        <p:spPr>
          <a:xfrm>
            <a:off x="4699250" y="2166944"/>
            <a:ext cx="190222" cy="0"/>
          </a:xfrm>
          <a:custGeom>
            <a:avLst/>
            <a:gdLst/>
            <a:ahLst/>
            <a:cxnLst/>
            <a:rect l="l" t="t" r="r" b="b"/>
            <a:pathLst>
              <a:path w="313690">
                <a:moveTo>
                  <a:pt x="0" y="0"/>
                </a:moveTo>
                <a:lnTo>
                  <a:pt x="313603" y="0"/>
                </a:lnTo>
              </a:path>
            </a:pathLst>
          </a:custGeom>
          <a:ln w="196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5" name="object 15"/>
          <p:cNvSpPr/>
          <p:nvPr/>
        </p:nvSpPr>
        <p:spPr>
          <a:xfrm>
            <a:off x="4699250" y="2202597"/>
            <a:ext cx="71622" cy="0"/>
          </a:xfrm>
          <a:custGeom>
            <a:avLst/>
            <a:gdLst/>
            <a:ahLst/>
            <a:cxnLst/>
            <a:rect l="l" t="t" r="r" b="b"/>
            <a:pathLst>
              <a:path w="118109">
                <a:moveTo>
                  <a:pt x="0" y="0"/>
                </a:moveTo>
                <a:lnTo>
                  <a:pt x="117598" y="0"/>
                </a:lnTo>
              </a:path>
            </a:pathLst>
          </a:custGeom>
          <a:ln w="196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6" name="object 16"/>
          <p:cNvSpPr/>
          <p:nvPr/>
        </p:nvSpPr>
        <p:spPr>
          <a:xfrm>
            <a:off x="4699250" y="2226370"/>
            <a:ext cx="30035" cy="11937"/>
          </a:xfrm>
          <a:custGeom>
            <a:avLst/>
            <a:gdLst/>
            <a:ahLst/>
            <a:cxnLst/>
            <a:rect l="l" t="t" r="r" b="b"/>
            <a:pathLst>
              <a:path w="49529" h="19685">
                <a:moveTo>
                  <a:pt x="0" y="0"/>
                </a:moveTo>
                <a:lnTo>
                  <a:pt x="49003" y="0"/>
                </a:lnTo>
                <a:lnTo>
                  <a:pt x="49003" y="19601"/>
                </a:lnTo>
                <a:lnTo>
                  <a:pt x="0" y="196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7" name="object 17"/>
          <p:cNvSpPr/>
          <p:nvPr/>
        </p:nvSpPr>
        <p:spPr>
          <a:xfrm>
            <a:off x="4752733" y="2226370"/>
            <a:ext cx="18098" cy="11937"/>
          </a:xfrm>
          <a:custGeom>
            <a:avLst/>
            <a:gdLst/>
            <a:ahLst/>
            <a:cxnLst/>
            <a:rect l="l" t="t" r="r" b="b"/>
            <a:pathLst>
              <a:path w="29845" h="19685">
                <a:moveTo>
                  <a:pt x="0" y="0"/>
                </a:moveTo>
                <a:lnTo>
                  <a:pt x="29402" y="0"/>
                </a:lnTo>
                <a:lnTo>
                  <a:pt x="29402" y="19601"/>
                </a:lnTo>
                <a:lnTo>
                  <a:pt x="0" y="196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" name="object 18"/>
          <p:cNvSpPr/>
          <p:nvPr/>
        </p:nvSpPr>
        <p:spPr>
          <a:xfrm>
            <a:off x="4913186" y="1994603"/>
            <a:ext cx="59432" cy="47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" name="object 19"/>
          <p:cNvSpPr/>
          <p:nvPr/>
        </p:nvSpPr>
        <p:spPr>
          <a:xfrm>
            <a:off x="4663591" y="1994603"/>
            <a:ext cx="285332" cy="356570"/>
          </a:xfrm>
          <a:custGeom>
            <a:avLst/>
            <a:gdLst/>
            <a:ahLst/>
            <a:cxnLst/>
            <a:rect l="l" t="t" r="r" b="b"/>
            <a:pathLst>
              <a:path w="470534" h="588010">
                <a:moveTo>
                  <a:pt x="460603" y="19601"/>
                </a:moveTo>
                <a:lnTo>
                  <a:pt x="421421" y="19601"/>
                </a:lnTo>
                <a:lnTo>
                  <a:pt x="417289" y="26099"/>
                </a:lnTo>
                <a:lnTo>
                  <a:pt x="414202" y="33238"/>
                </a:lnTo>
                <a:lnTo>
                  <a:pt x="412268" y="40909"/>
                </a:lnTo>
                <a:lnTo>
                  <a:pt x="411600" y="49003"/>
                </a:lnTo>
                <a:lnTo>
                  <a:pt x="411600" y="538999"/>
                </a:lnTo>
                <a:lnTo>
                  <a:pt x="409286" y="550431"/>
                </a:lnTo>
                <a:lnTo>
                  <a:pt x="402982" y="559778"/>
                </a:lnTo>
                <a:lnTo>
                  <a:pt x="393638" y="566086"/>
                </a:lnTo>
                <a:lnTo>
                  <a:pt x="382208" y="568401"/>
                </a:lnTo>
                <a:lnTo>
                  <a:pt x="9800" y="568401"/>
                </a:lnTo>
                <a:lnTo>
                  <a:pt x="9800" y="588003"/>
                </a:lnTo>
                <a:lnTo>
                  <a:pt x="382208" y="588003"/>
                </a:lnTo>
                <a:lnTo>
                  <a:pt x="401260" y="584146"/>
                </a:lnTo>
                <a:lnTo>
                  <a:pt x="416835" y="573635"/>
                </a:lnTo>
                <a:lnTo>
                  <a:pt x="427345" y="558057"/>
                </a:lnTo>
                <a:lnTo>
                  <a:pt x="431201" y="538999"/>
                </a:lnTo>
                <a:lnTo>
                  <a:pt x="431201" y="49003"/>
                </a:lnTo>
                <a:lnTo>
                  <a:pt x="433516" y="37571"/>
                </a:lnTo>
                <a:lnTo>
                  <a:pt x="439824" y="28224"/>
                </a:lnTo>
                <a:lnTo>
                  <a:pt x="449171" y="21916"/>
                </a:lnTo>
                <a:lnTo>
                  <a:pt x="460603" y="19601"/>
                </a:lnTo>
                <a:close/>
              </a:path>
              <a:path w="470534" h="588010">
                <a:moveTo>
                  <a:pt x="466027" y="0"/>
                </a:moveTo>
                <a:lnTo>
                  <a:pt x="49003" y="0"/>
                </a:lnTo>
                <a:lnTo>
                  <a:pt x="29950" y="3856"/>
                </a:lnTo>
                <a:lnTo>
                  <a:pt x="14371" y="14367"/>
                </a:lnTo>
                <a:lnTo>
                  <a:pt x="3857" y="29945"/>
                </a:lnTo>
                <a:lnTo>
                  <a:pt x="0" y="49003"/>
                </a:lnTo>
                <a:lnTo>
                  <a:pt x="0" y="519397"/>
                </a:lnTo>
                <a:lnTo>
                  <a:pt x="19601" y="519397"/>
                </a:lnTo>
                <a:lnTo>
                  <a:pt x="19601" y="49003"/>
                </a:lnTo>
                <a:lnTo>
                  <a:pt x="21916" y="37571"/>
                </a:lnTo>
                <a:lnTo>
                  <a:pt x="28224" y="28224"/>
                </a:lnTo>
                <a:lnTo>
                  <a:pt x="37571" y="21916"/>
                </a:lnTo>
                <a:lnTo>
                  <a:pt x="49003" y="19601"/>
                </a:lnTo>
                <a:lnTo>
                  <a:pt x="466027" y="19601"/>
                </a:lnTo>
                <a:lnTo>
                  <a:pt x="470404" y="15214"/>
                </a:lnTo>
                <a:lnTo>
                  <a:pt x="470404" y="4387"/>
                </a:lnTo>
                <a:lnTo>
                  <a:pt x="46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" name="object 20"/>
          <p:cNvSpPr/>
          <p:nvPr/>
        </p:nvSpPr>
        <p:spPr>
          <a:xfrm>
            <a:off x="4616050" y="2303622"/>
            <a:ext cx="285332" cy="47748"/>
          </a:xfrm>
          <a:custGeom>
            <a:avLst/>
            <a:gdLst/>
            <a:ahLst/>
            <a:cxnLst/>
            <a:rect l="l" t="t" r="r" b="b"/>
            <a:pathLst>
              <a:path w="470534" h="78739">
                <a:moveTo>
                  <a:pt x="426824" y="0"/>
                </a:moveTo>
                <a:lnTo>
                  <a:pt x="4397" y="0"/>
                </a:lnTo>
                <a:lnTo>
                  <a:pt x="0" y="4387"/>
                </a:lnTo>
                <a:lnTo>
                  <a:pt x="0" y="29402"/>
                </a:lnTo>
                <a:lnTo>
                  <a:pt x="3856" y="48460"/>
                </a:lnTo>
                <a:lnTo>
                  <a:pt x="14367" y="64038"/>
                </a:lnTo>
                <a:lnTo>
                  <a:pt x="29945" y="74549"/>
                </a:lnTo>
                <a:lnTo>
                  <a:pt x="49003" y="78405"/>
                </a:lnTo>
                <a:lnTo>
                  <a:pt x="466027" y="78405"/>
                </a:lnTo>
                <a:lnTo>
                  <a:pt x="470404" y="74029"/>
                </a:lnTo>
                <a:lnTo>
                  <a:pt x="470404" y="63181"/>
                </a:lnTo>
                <a:lnTo>
                  <a:pt x="466027" y="58804"/>
                </a:lnTo>
                <a:lnTo>
                  <a:pt x="49003" y="58804"/>
                </a:lnTo>
                <a:lnTo>
                  <a:pt x="37571" y="56489"/>
                </a:lnTo>
                <a:lnTo>
                  <a:pt x="28224" y="50181"/>
                </a:lnTo>
                <a:lnTo>
                  <a:pt x="21916" y="40834"/>
                </a:lnTo>
                <a:lnTo>
                  <a:pt x="19601" y="29402"/>
                </a:lnTo>
                <a:lnTo>
                  <a:pt x="19601" y="19601"/>
                </a:lnTo>
                <a:lnTo>
                  <a:pt x="431201" y="19601"/>
                </a:lnTo>
                <a:lnTo>
                  <a:pt x="431201" y="4387"/>
                </a:lnTo>
                <a:lnTo>
                  <a:pt x="426824" y="0"/>
                </a:lnTo>
                <a:close/>
              </a:path>
              <a:path w="470534" h="78739">
                <a:moveTo>
                  <a:pt x="431201" y="19601"/>
                </a:moveTo>
                <a:lnTo>
                  <a:pt x="411600" y="19601"/>
                </a:lnTo>
                <a:lnTo>
                  <a:pt x="411600" y="29402"/>
                </a:lnTo>
                <a:lnTo>
                  <a:pt x="412267" y="37496"/>
                </a:lnTo>
                <a:lnTo>
                  <a:pt x="414198" y="45167"/>
                </a:lnTo>
                <a:lnTo>
                  <a:pt x="417285" y="52306"/>
                </a:lnTo>
                <a:lnTo>
                  <a:pt x="421421" y="58804"/>
                </a:lnTo>
                <a:lnTo>
                  <a:pt x="460603" y="58804"/>
                </a:lnTo>
                <a:lnTo>
                  <a:pt x="449171" y="56489"/>
                </a:lnTo>
                <a:lnTo>
                  <a:pt x="439824" y="50181"/>
                </a:lnTo>
                <a:lnTo>
                  <a:pt x="433516" y="40834"/>
                </a:lnTo>
                <a:lnTo>
                  <a:pt x="431201" y="29402"/>
                </a:lnTo>
                <a:lnTo>
                  <a:pt x="431201" y="196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" name="object 21"/>
          <p:cNvSpPr txBox="1"/>
          <p:nvPr/>
        </p:nvSpPr>
        <p:spPr>
          <a:xfrm>
            <a:off x="3937143" y="3236281"/>
            <a:ext cx="3132885" cy="50201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3081">
              <a:spcBef>
                <a:spcPts val="58"/>
              </a:spcBef>
            </a:pPr>
            <a:r>
              <a:rPr sz="1607" spc="-12" dirty="0"/>
              <a:t>Розробка </a:t>
            </a:r>
            <a:r>
              <a:rPr sz="1607" spc="-3" dirty="0"/>
              <a:t>проектної </a:t>
            </a:r>
            <a:r>
              <a:rPr sz="1607" spc="-6" dirty="0"/>
              <a:t>документації  </a:t>
            </a:r>
            <a:r>
              <a:rPr sz="1607" spc="-12" dirty="0"/>
              <a:t>та </a:t>
            </a:r>
            <a:r>
              <a:rPr sz="1607" spc="-3" dirty="0"/>
              <a:t>її</a:t>
            </a:r>
            <a:r>
              <a:rPr sz="1607" spc="6" dirty="0"/>
              <a:t> </a:t>
            </a:r>
            <a:r>
              <a:rPr sz="1607" spc="-6" dirty="0"/>
              <a:t>експертиза</a:t>
            </a:r>
            <a:endParaRPr sz="1607"/>
          </a:p>
        </p:txBody>
      </p:sp>
      <p:sp>
        <p:nvSpPr>
          <p:cNvPr id="22" name="object 22"/>
          <p:cNvSpPr txBox="1"/>
          <p:nvPr/>
        </p:nvSpPr>
        <p:spPr>
          <a:xfrm>
            <a:off x="8966930" y="3197542"/>
            <a:ext cx="922615" cy="56109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>
              <a:spcBef>
                <a:spcPts val="82"/>
              </a:spcBef>
            </a:pPr>
            <a:r>
              <a:rPr sz="3578" b="1" spc="9" dirty="0">
                <a:solidFill>
                  <a:srgbClr val="4CA7D7"/>
                </a:solidFill>
              </a:rPr>
              <a:t>70%</a:t>
            </a:r>
            <a:endParaRPr sz="3578"/>
          </a:p>
        </p:txBody>
      </p:sp>
      <p:sp>
        <p:nvSpPr>
          <p:cNvPr id="23" name="object 23"/>
          <p:cNvSpPr/>
          <p:nvPr/>
        </p:nvSpPr>
        <p:spPr>
          <a:xfrm>
            <a:off x="3210616" y="3210266"/>
            <a:ext cx="571821" cy="571821"/>
          </a:xfrm>
          <a:custGeom>
            <a:avLst/>
            <a:gdLst/>
            <a:ahLst/>
            <a:cxnLst/>
            <a:rect l="l" t="t" r="r" b="b"/>
            <a:pathLst>
              <a:path w="942975" h="942975">
                <a:moveTo>
                  <a:pt x="471189" y="0"/>
                </a:moveTo>
                <a:lnTo>
                  <a:pt x="423013" y="2432"/>
                </a:lnTo>
                <a:lnTo>
                  <a:pt x="376228" y="9572"/>
                </a:lnTo>
                <a:lnTo>
                  <a:pt x="331071" y="21183"/>
                </a:lnTo>
                <a:lnTo>
                  <a:pt x="287780" y="37028"/>
                </a:lnTo>
                <a:lnTo>
                  <a:pt x="246591" y="56869"/>
                </a:lnTo>
                <a:lnTo>
                  <a:pt x="207742" y="80471"/>
                </a:lnTo>
                <a:lnTo>
                  <a:pt x="171468" y="107596"/>
                </a:lnTo>
                <a:lnTo>
                  <a:pt x="138007" y="138007"/>
                </a:lnTo>
                <a:lnTo>
                  <a:pt x="107596" y="171468"/>
                </a:lnTo>
                <a:lnTo>
                  <a:pt x="80471" y="207742"/>
                </a:lnTo>
                <a:lnTo>
                  <a:pt x="56869" y="246591"/>
                </a:lnTo>
                <a:lnTo>
                  <a:pt x="37028" y="287780"/>
                </a:lnTo>
                <a:lnTo>
                  <a:pt x="21183" y="331071"/>
                </a:lnTo>
                <a:lnTo>
                  <a:pt x="9572" y="376228"/>
                </a:lnTo>
                <a:lnTo>
                  <a:pt x="2432" y="423013"/>
                </a:lnTo>
                <a:lnTo>
                  <a:pt x="0" y="471189"/>
                </a:lnTo>
                <a:lnTo>
                  <a:pt x="2432" y="519366"/>
                </a:lnTo>
                <a:lnTo>
                  <a:pt x="9572" y="566151"/>
                </a:lnTo>
                <a:lnTo>
                  <a:pt x="21183" y="611308"/>
                </a:lnTo>
                <a:lnTo>
                  <a:pt x="37028" y="654599"/>
                </a:lnTo>
                <a:lnTo>
                  <a:pt x="56869" y="695787"/>
                </a:lnTo>
                <a:lnTo>
                  <a:pt x="80471" y="734637"/>
                </a:lnTo>
                <a:lnTo>
                  <a:pt x="107596" y="770911"/>
                </a:lnTo>
                <a:lnTo>
                  <a:pt x="138007" y="804372"/>
                </a:lnTo>
                <a:lnTo>
                  <a:pt x="171468" y="834783"/>
                </a:lnTo>
                <a:lnTo>
                  <a:pt x="207742" y="861908"/>
                </a:lnTo>
                <a:lnTo>
                  <a:pt x="246591" y="885510"/>
                </a:lnTo>
                <a:lnTo>
                  <a:pt x="287780" y="905351"/>
                </a:lnTo>
                <a:lnTo>
                  <a:pt x="331071" y="921196"/>
                </a:lnTo>
                <a:lnTo>
                  <a:pt x="376228" y="932806"/>
                </a:lnTo>
                <a:lnTo>
                  <a:pt x="423013" y="939947"/>
                </a:lnTo>
                <a:lnTo>
                  <a:pt x="471189" y="942379"/>
                </a:lnTo>
                <a:lnTo>
                  <a:pt x="528241" y="938717"/>
                </a:lnTo>
                <a:lnTo>
                  <a:pt x="581612" y="928217"/>
                </a:lnTo>
                <a:lnTo>
                  <a:pt x="631305" y="911606"/>
                </a:lnTo>
                <a:lnTo>
                  <a:pt x="677317" y="889615"/>
                </a:lnTo>
                <a:lnTo>
                  <a:pt x="719650" y="862971"/>
                </a:lnTo>
                <a:lnTo>
                  <a:pt x="758302" y="832402"/>
                </a:lnTo>
                <a:lnTo>
                  <a:pt x="793274" y="798639"/>
                </a:lnTo>
                <a:lnTo>
                  <a:pt x="824566" y="762408"/>
                </a:lnTo>
                <a:lnTo>
                  <a:pt x="852177" y="724439"/>
                </a:lnTo>
                <a:lnTo>
                  <a:pt x="876107" y="685461"/>
                </a:lnTo>
                <a:lnTo>
                  <a:pt x="896356" y="646202"/>
                </a:lnTo>
                <a:lnTo>
                  <a:pt x="912924" y="607390"/>
                </a:lnTo>
                <a:lnTo>
                  <a:pt x="925810" y="569754"/>
                </a:lnTo>
                <a:lnTo>
                  <a:pt x="940538" y="500925"/>
                </a:lnTo>
                <a:lnTo>
                  <a:pt x="942379" y="471189"/>
                </a:lnTo>
                <a:lnTo>
                  <a:pt x="939947" y="423013"/>
                </a:lnTo>
                <a:lnTo>
                  <a:pt x="932806" y="376228"/>
                </a:lnTo>
                <a:lnTo>
                  <a:pt x="921196" y="331071"/>
                </a:lnTo>
                <a:lnTo>
                  <a:pt x="905351" y="287780"/>
                </a:lnTo>
                <a:lnTo>
                  <a:pt x="885510" y="246591"/>
                </a:lnTo>
                <a:lnTo>
                  <a:pt x="861908" y="207742"/>
                </a:lnTo>
                <a:lnTo>
                  <a:pt x="834783" y="171468"/>
                </a:lnTo>
                <a:lnTo>
                  <a:pt x="804372" y="138007"/>
                </a:lnTo>
                <a:lnTo>
                  <a:pt x="770911" y="107596"/>
                </a:lnTo>
                <a:lnTo>
                  <a:pt x="734637" y="80471"/>
                </a:lnTo>
                <a:lnTo>
                  <a:pt x="695787" y="56869"/>
                </a:lnTo>
                <a:lnTo>
                  <a:pt x="654599" y="37028"/>
                </a:lnTo>
                <a:lnTo>
                  <a:pt x="611308" y="21183"/>
                </a:lnTo>
                <a:lnTo>
                  <a:pt x="566151" y="9572"/>
                </a:lnTo>
                <a:lnTo>
                  <a:pt x="519366" y="2432"/>
                </a:lnTo>
                <a:lnTo>
                  <a:pt x="471189" y="0"/>
                </a:lnTo>
                <a:close/>
              </a:path>
            </a:pathLst>
          </a:custGeom>
          <a:solidFill>
            <a:srgbClr val="4CA7D7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4" name="object 24"/>
          <p:cNvSpPr/>
          <p:nvPr/>
        </p:nvSpPr>
        <p:spPr>
          <a:xfrm>
            <a:off x="3343418" y="3319531"/>
            <a:ext cx="306126" cy="353874"/>
          </a:xfrm>
          <a:custGeom>
            <a:avLst/>
            <a:gdLst/>
            <a:ahLst/>
            <a:cxnLst/>
            <a:rect l="l" t="t" r="r" b="b"/>
            <a:pathLst>
              <a:path w="504825" h="583564">
                <a:moveTo>
                  <a:pt x="417086" y="0"/>
                </a:moveTo>
                <a:lnTo>
                  <a:pt x="162319" y="0"/>
                </a:lnTo>
                <a:lnTo>
                  <a:pt x="159848" y="1026"/>
                </a:lnTo>
                <a:lnTo>
                  <a:pt x="1015" y="159859"/>
                </a:lnTo>
                <a:lnTo>
                  <a:pt x="0" y="162330"/>
                </a:lnTo>
                <a:lnTo>
                  <a:pt x="0" y="514089"/>
                </a:lnTo>
                <a:lnTo>
                  <a:pt x="2286" y="525418"/>
                </a:lnTo>
                <a:lnTo>
                  <a:pt x="8521" y="534670"/>
                </a:lnTo>
                <a:lnTo>
                  <a:pt x="17771" y="540910"/>
                </a:lnTo>
                <a:lnTo>
                  <a:pt x="29098" y="543198"/>
                </a:lnTo>
                <a:lnTo>
                  <a:pt x="255897" y="543198"/>
                </a:lnTo>
                <a:lnTo>
                  <a:pt x="274954" y="581427"/>
                </a:lnTo>
                <a:lnTo>
                  <a:pt x="280776" y="583374"/>
                </a:lnTo>
                <a:lnTo>
                  <a:pt x="287457" y="580045"/>
                </a:lnTo>
                <a:lnTo>
                  <a:pt x="288985" y="578516"/>
                </a:lnTo>
                <a:lnTo>
                  <a:pt x="302972" y="550601"/>
                </a:lnTo>
                <a:lnTo>
                  <a:pt x="281289" y="550601"/>
                </a:lnTo>
                <a:lnTo>
                  <a:pt x="269866" y="527753"/>
                </a:lnTo>
                <a:lnTo>
                  <a:pt x="275701" y="523795"/>
                </a:lnTo>
                <a:lnTo>
                  <a:pt x="23737" y="523795"/>
                </a:lnTo>
                <a:lnTo>
                  <a:pt x="19392" y="519450"/>
                </a:lnTo>
                <a:lnTo>
                  <a:pt x="19392" y="174602"/>
                </a:lnTo>
                <a:lnTo>
                  <a:pt x="145492" y="174602"/>
                </a:lnTo>
                <a:lnTo>
                  <a:pt x="156820" y="172315"/>
                </a:lnTo>
                <a:lnTo>
                  <a:pt x="166069" y="166080"/>
                </a:lnTo>
                <a:lnTo>
                  <a:pt x="172305" y="156830"/>
                </a:lnTo>
                <a:lnTo>
                  <a:pt x="172634" y="155199"/>
                </a:lnTo>
                <a:lnTo>
                  <a:pt x="33108" y="155199"/>
                </a:lnTo>
                <a:lnTo>
                  <a:pt x="155188" y="33119"/>
                </a:lnTo>
                <a:lnTo>
                  <a:pt x="174591" y="33119"/>
                </a:lnTo>
                <a:lnTo>
                  <a:pt x="174591" y="19402"/>
                </a:lnTo>
                <a:lnTo>
                  <a:pt x="444227" y="19402"/>
                </a:lnTo>
                <a:lnTo>
                  <a:pt x="443898" y="17775"/>
                </a:lnTo>
                <a:lnTo>
                  <a:pt x="437663" y="8525"/>
                </a:lnTo>
                <a:lnTo>
                  <a:pt x="428414" y="2287"/>
                </a:lnTo>
                <a:lnTo>
                  <a:pt x="417086" y="0"/>
                </a:lnTo>
                <a:close/>
              </a:path>
              <a:path w="504825" h="583564">
                <a:moveTo>
                  <a:pt x="387988" y="543198"/>
                </a:moveTo>
                <a:lnTo>
                  <a:pt x="368585" y="543198"/>
                </a:lnTo>
                <a:lnTo>
                  <a:pt x="368585" y="577647"/>
                </a:lnTo>
                <a:lnTo>
                  <a:pt x="372931" y="581992"/>
                </a:lnTo>
                <a:lnTo>
                  <a:pt x="500047" y="581992"/>
                </a:lnTo>
                <a:lnTo>
                  <a:pt x="504382" y="577647"/>
                </a:lnTo>
                <a:lnTo>
                  <a:pt x="504382" y="562590"/>
                </a:lnTo>
                <a:lnTo>
                  <a:pt x="387988" y="562590"/>
                </a:lnTo>
                <a:lnTo>
                  <a:pt x="387988" y="543198"/>
                </a:lnTo>
                <a:close/>
              </a:path>
              <a:path w="504825" h="583564">
                <a:moveTo>
                  <a:pt x="504382" y="116404"/>
                </a:moveTo>
                <a:lnTo>
                  <a:pt x="484990" y="116404"/>
                </a:lnTo>
                <a:lnTo>
                  <a:pt x="484990" y="155199"/>
                </a:lnTo>
                <a:lnTo>
                  <a:pt x="450530" y="155199"/>
                </a:lnTo>
                <a:lnTo>
                  <a:pt x="446185" y="159544"/>
                </a:lnTo>
                <a:lnTo>
                  <a:pt x="446185" y="170256"/>
                </a:lnTo>
                <a:lnTo>
                  <a:pt x="450530" y="174602"/>
                </a:lnTo>
                <a:lnTo>
                  <a:pt x="484990" y="174602"/>
                </a:lnTo>
                <a:lnTo>
                  <a:pt x="484990" y="213396"/>
                </a:lnTo>
                <a:lnTo>
                  <a:pt x="450530" y="213396"/>
                </a:lnTo>
                <a:lnTo>
                  <a:pt x="446185" y="217742"/>
                </a:lnTo>
                <a:lnTo>
                  <a:pt x="446185" y="228453"/>
                </a:lnTo>
                <a:lnTo>
                  <a:pt x="450530" y="232799"/>
                </a:lnTo>
                <a:lnTo>
                  <a:pt x="484990" y="232799"/>
                </a:lnTo>
                <a:lnTo>
                  <a:pt x="484990" y="271593"/>
                </a:lnTo>
                <a:lnTo>
                  <a:pt x="450530" y="271593"/>
                </a:lnTo>
                <a:lnTo>
                  <a:pt x="446185" y="275939"/>
                </a:lnTo>
                <a:lnTo>
                  <a:pt x="446185" y="286650"/>
                </a:lnTo>
                <a:lnTo>
                  <a:pt x="450530" y="290996"/>
                </a:lnTo>
                <a:lnTo>
                  <a:pt x="484990" y="290996"/>
                </a:lnTo>
                <a:lnTo>
                  <a:pt x="484990" y="329801"/>
                </a:lnTo>
                <a:lnTo>
                  <a:pt x="450530" y="329801"/>
                </a:lnTo>
                <a:lnTo>
                  <a:pt x="446185" y="334136"/>
                </a:lnTo>
                <a:lnTo>
                  <a:pt x="446185" y="344858"/>
                </a:lnTo>
                <a:lnTo>
                  <a:pt x="450530" y="349193"/>
                </a:lnTo>
                <a:lnTo>
                  <a:pt x="484990" y="349193"/>
                </a:lnTo>
                <a:lnTo>
                  <a:pt x="484990" y="387998"/>
                </a:lnTo>
                <a:lnTo>
                  <a:pt x="450530" y="387998"/>
                </a:lnTo>
                <a:lnTo>
                  <a:pt x="446185" y="392344"/>
                </a:lnTo>
                <a:lnTo>
                  <a:pt x="446185" y="403055"/>
                </a:lnTo>
                <a:lnTo>
                  <a:pt x="450530" y="407390"/>
                </a:lnTo>
                <a:lnTo>
                  <a:pt x="484990" y="407390"/>
                </a:lnTo>
                <a:lnTo>
                  <a:pt x="484990" y="446195"/>
                </a:lnTo>
                <a:lnTo>
                  <a:pt x="450530" y="446195"/>
                </a:lnTo>
                <a:lnTo>
                  <a:pt x="446185" y="450541"/>
                </a:lnTo>
                <a:lnTo>
                  <a:pt x="446185" y="461252"/>
                </a:lnTo>
                <a:lnTo>
                  <a:pt x="450530" y="465598"/>
                </a:lnTo>
                <a:lnTo>
                  <a:pt x="484990" y="465598"/>
                </a:lnTo>
                <a:lnTo>
                  <a:pt x="484990" y="504393"/>
                </a:lnTo>
                <a:lnTo>
                  <a:pt x="450530" y="504393"/>
                </a:lnTo>
                <a:lnTo>
                  <a:pt x="446185" y="508738"/>
                </a:lnTo>
                <a:lnTo>
                  <a:pt x="446185" y="519450"/>
                </a:lnTo>
                <a:lnTo>
                  <a:pt x="450530" y="523795"/>
                </a:lnTo>
                <a:lnTo>
                  <a:pt x="484990" y="523795"/>
                </a:lnTo>
                <a:lnTo>
                  <a:pt x="484990" y="562590"/>
                </a:lnTo>
                <a:lnTo>
                  <a:pt x="504382" y="562590"/>
                </a:lnTo>
                <a:lnTo>
                  <a:pt x="504382" y="116404"/>
                </a:lnTo>
                <a:close/>
              </a:path>
              <a:path w="504825" h="583564">
                <a:moveTo>
                  <a:pt x="316750" y="523073"/>
                </a:moveTo>
                <a:lnTo>
                  <a:pt x="285813" y="523073"/>
                </a:lnTo>
                <a:lnTo>
                  <a:pt x="292713" y="527753"/>
                </a:lnTo>
                <a:lnTo>
                  <a:pt x="281289" y="550601"/>
                </a:lnTo>
                <a:lnTo>
                  <a:pt x="302972" y="550601"/>
                </a:lnTo>
                <a:lnTo>
                  <a:pt x="306681" y="543198"/>
                </a:lnTo>
                <a:lnTo>
                  <a:pt x="387988" y="543198"/>
                </a:lnTo>
                <a:lnTo>
                  <a:pt x="387988" y="523795"/>
                </a:lnTo>
                <a:lnTo>
                  <a:pt x="316388" y="523795"/>
                </a:lnTo>
                <a:lnTo>
                  <a:pt x="316750" y="523073"/>
                </a:lnTo>
                <a:close/>
              </a:path>
              <a:path w="504825" h="583564">
                <a:moveTo>
                  <a:pt x="281289" y="135796"/>
                </a:moveTo>
                <a:lnTo>
                  <a:pt x="262411" y="139608"/>
                </a:lnTo>
                <a:lnTo>
                  <a:pt x="246995" y="150003"/>
                </a:lnTo>
                <a:lnTo>
                  <a:pt x="236600" y="165420"/>
                </a:lnTo>
                <a:lnTo>
                  <a:pt x="232788" y="184298"/>
                </a:lnTo>
                <a:lnTo>
                  <a:pt x="232890" y="496634"/>
                </a:lnTo>
                <a:lnTo>
                  <a:pt x="233134" y="497681"/>
                </a:lnTo>
                <a:lnTo>
                  <a:pt x="246191" y="523795"/>
                </a:lnTo>
                <a:lnTo>
                  <a:pt x="275701" y="523795"/>
                </a:lnTo>
                <a:lnTo>
                  <a:pt x="276766" y="523073"/>
                </a:lnTo>
                <a:lnTo>
                  <a:pt x="316750" y="523073"/>
                </a:lnTo>
                <a:lnTo>
                  <a:pt x="323167" y="510288"/>
                </a:lnTo>
                <a:lnTo>
                  <a:pt x="261133" y="510288"/>
                </a:lnTo>
                <a:lnTo>
                  <a:pt x="254348" y="496602"/>
                </a:lnTo>
                <a:lnTo>
                  <a:pt x="279617" y="471284"/>
                </a:lnTo>
                <a:lnTo>
                  <a:pt x="252191" y="471284"/>
                </a:lnTo>
                <a:lnTo>
                  <a:pt x="252191" y="252201"/>
                </a:lnTo>
                <a:lnTo>
                  <a:pt x="329791" y="252201"/>
                </a:lnTo>
                <a:lnTo>
                  <a:pt x="329791" y="232799"/>
                </a:lnTo>
                <a:lnTo>
                  <a:pt x="252191" y="232799"/>
                </a:lnTo>
                <a:lnTo>
                  <a:pt x="252191" y="213396"/>
                </a:lnTo>
                <a:lnTo>
                  <a:pt x="329791" y="213396"/>
                </a:lnTo>
                <a:lnTo>
                  <a:pt x="329791" y="194004"/>
                </a:lnTo>
                <a:lnTo>
                  <a:pt x="252191" y="194004"/>
                </a:lnTo>
                <a:lnTo>
                  <a:pt x="252191" y="184298"/>
                </a:lnTo>
                <a:lnTo>
                  <a:pt x="254477" y="172970"/>
                </a:lnTo>
                <a:lnTo>
                  <a:pt x="260713" y="163721"/>
                </a:lnTo>
                <a:lnTo>
                  <a:pt x="269962" y="157485"/>
                </a:lnTo>
                <a:lnTo>
                  <a:pt x="281289" y="155199"/>
                </a:lnTo>
                <a:lnTo>
                  <a:pt x="319088" y="155199"/>
                </a:lnTo>
                <a:lnTo>
                  <a:pt x="315584" y="150003"/>
                </a:lnTo>
                <a:lnTo>
                  <a:pt x="300167" y="139608"/>
                </a:lnTo>
                <a:lnTo>
                  <a:pt x="281289" y="135796"/>
                </a:lnTo>
                <a:close/>
              </a:path>
              <a:path w="504825" h="583564">
                <a:moveTo>
                  <a:pt x="500047" y="97002"/>
                </a:moveTo>
                <a:lnTo>
                  <a:pt x="372931" y="97002"/>
                </a:lnTo>
                <a:lnTo>
                  <a:pt x="368585" y="101347"/>
                </a:lnTo>
                <a:lnTo>
                  <a:pt x="368585" y="523795"/>
                </a:lnTo>
                <a:lnTo>
                  <a:pt x="387988" y="523795"/>
                </a:lnTo>
                <a:lnTo>
                  <a:pt x="387988" y="116404"/>
                </a:lnTo>
                <a:lnTo>
                  <a:pt x="504382" y="116404"/>
                </a:lnTo>
                <a:lnTo>
                  <a:pt x="504382" y="101347"/>
                </a:lnTo>
                <a:lnTo>
                  <a:pt x="500047" y="97002"/>
                </a:lnTo>
                <a:close/>
              </a:path>
              <a:path w="504825" h="583564">
                <a:moveTo>
                  <a:pt x="281293" y="504390"/>
                </a:moveTo>
                <a:lnTo>
                  <a:pt x="270891" y="505864"/>
                </a:lnTo>
                <a:lnTo>
                  <a:pt x="261133" y="510288"/>
                </a:lnTo>
                <a:lnTo>
                  <a:pt x="301446" y="510288"/>
                </a:lnTo>
                <a:lnTo>
                  <a:pt x="291694" y="505864"/>
                </a:lnTo>
                <a:lnTo>
                  <a:pt x="281293" y="504390"/>
                </a:lnTo>
                <a:close/>
              </a:path>
              <a:path w="504825" h="583564">
                <a:moveTo>
                  <a:pt x="308713" y="469608"/>
                </a:moveTo>
                <a:lnTo>
                  <a:pt x="281289" y="469608"/>
                </a:lnTo>
                <a:lnTo>
                  <a:pt x="308283" y="496634"/>
                </a:lnTo>
                <a:lnTo>
                  <a:pt x="301446" y="510288"/>
                </a:lnTo>
                <a:lnTo>
                  <a:pt x="323167" y="510288"/>
                </a:lnTo>
                <a:lnTo>
                  <a:pt x="328817" y="499031"/>
                </a:lnTo>
                <a:lnTo>
                  <a:pt x="329476" y="497681"/>
                </a:lnTo>
                <a:lnTo>
                  <a:pt x="329705" y="496634"/>
                </a:lnTo>
                <a:lnTo>
                  <a:pt x="329791" y="471284"/>
                </a:lnTo>
                <a:lnTo>
                  <a:pt x="310388" y="471284"/>
                </a:lnTo>
                <a:lnTo>
                  <a:pt x="308713" y="469608"/>
                </a:lnTo>
                <a:close/>
              </a:path>
              <a:path w="504825" h="583564">
                <a:moveTo>
                  <a:pt x="290985" y="252201"/>
                </a:moveTo>
                <a:lnTo>
                  <a:pt x="271593" y="252201"/>
                </a:lnTo>
                <a:lnTo>
                  <a:pt x="271593" y="451881"/>
                </a:lnTo>
                <a:lnTo>
                  <a:pt x="252191" y="471284"/>
                </a:lnTo>
                <a:lnTo>
                  <a:pt x="279617" y="471284"/>
                </a:lnTo>
                <a:lnTo>
                  <a:pt x="281289" y="469608"/>
                </a:lnTo>
                <a:lnTo>
                  <a:pt x="308713" y="469608"/>
                </a:lnTo>
                <a:lnTo>
                  <a:pt x="290985" y="451881"/>
                </a:lnTo>
                <a:lnTo>
                  <a:pt x="290985" y="252201"/>
                </a:lnTo>
                <a:close/>
              </a:path>
              <a:path w="504825" h="583564">
                <a:moveTo>
                  <a:pt x="329791" y="252201"/>
                </a:moveTo>
                <a:lnTo>
                  <a:pt x="310388" y="252201"/>
                </a:lnTo>
                <a:lnTo>
                  <a:pt x="310388" y="471284"/>
                </a:lnTo>
                <a:lnTo>
                  <a:pt x="329791" y="471284"/>
                </a:lnTo>
                <a:lnTo>
                  <a:pt x="329791" y="252201"/>
                </a:lnTo>
                <a:close/>
              </a:path>
              <a:path w="504825" h="583564">
                <a:moveTo>
                  <a:pt x="329791" y="213396"/>
                </a:moveTo>
                <a:lnTo>
                  <a:pt x="310388" y="213396"/>
                </a:lnTo>
                <a:lnTo>
                  <a:pt x="310388" y="232799"/>
                </a:lnTo>
                <a:lnTo>
                  <a:pt x="329791" y="232799"/>
                </a:lnTo>
                <a:lnTo>
                  <a:pt x="329791" y="213396"/>
                </a:lnTo>
                <a:close/>
              </a:path>
              <a:path w="504825" h="583564">
                <a:moveTo>
                  <a:pt x="319088" y="155199"/>
                </a:moveTo>
                <a:lnTo>
                  <a:pt x="281289" y="155199"/>
                </a:lnTo>
                <a:lnTo>
                  <a:pt x="292617" y="157485"/>
                </a:lnTo>
                <a:lnTo>
                  <a:pt x="301866" y="163721"/>
                </a:lnTo>
                <a:lnTo>
                  <a:pt x="308102" y="172970"/>
                </a:lnTo>
                <a:lnTo>
                  <a:pt x="310388" y="184298"/>
                </a:lnTo>
                <a:lnTo>
                  <a:pt x="310388" y="194004"/>
                </a:lnTo>
                <a:lnTo>
                  <a:pt x="329791" y="194004"/>
                </a:lnTo>
                <a:lnTo>
                  <a:pt x="329791" y="184298"/>
                </a:lnTo>
                <a:lnTo>
                  <a:pt x="325979" y="165420"/>
                </a:lnTo>
                <a:lnTo>
                  <a:pt x="319088" y="155199"/>
                </a:lnTo>
                <a:close/>
              </a:path>
              <a:path w="504825" h="583564">
                <a:moveTo>
                  <a:pt x="174591" y="33119"/>
                </a:moveTo>
                <a:lnTo>
                  <a:pt x="155188" y="33119"/>
                </a:lnTo>
                <a:lnTo>
                  <a:pt x="155188" y="150854"/>
                </a:lnTo>
                <a:lnTo>
                  <a:pt x="150854" y="155199"/>
                </a:lnTo>
                <a:lnTo>
                  <a:pt x="172634" y="155199"/>
                </a:lnTo>
                <a:lnTo>
                  <a:pt x="174591" y="145503"/>
                </a:lnTo>
                <a:lnTo>
                  <a:pt x="174591" y="33119"/>
                </a:lnTo>
                <a:close/>
              </a:path>
              <a:path w="504825" h="583564">
                <a:moveTo>
                  <a:pt x="444227" y="19402"/>
                </a:moveTo>
                <a:lnTo>
                  <a:pt x="422447" y="19402"/>
                </a:lnTo>
                <a:lnTo>
                  <a:pt x="426793" y="23747"/>
                </a:lnTo>
                <a:lnTo>
                  <a:pt x="426793" y="97002"/>
                </a:lnTo>
                <a:lnTo>
                  <a:pt x="446185" y="97002"/>
                </a:lnTo>
                <a:lnTo>
                  <a:pt x="446185" y="29098"/>
                </a:lnTo>
                <a:lnTo>
                  <a:pt x="444227" y="194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5" name="object 25"/>
          <p:cNvSpPr txBox="1"/>
          <p:nvPr/>
        </p:nvSpPr>
        <p:spPr>
          <a:xfrm>
            <a:off x="2628894" y="4353164"/>
            <a:ext cx="1270713" cy="75118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lnSpc>
                <a:spcPts val="1928"/>
              </a:lnSpc>
              <a:spcBef>
                <a:spcPts val="58"/>
              </a:spcBef>
            </a:pPr>
            <a:r>
              <a:rPr sz="1607" spc="-58" dirty="0"/>
              <a:t>Технічний</a:t>
            </a:r>
            <a:endParaRPr sz="1607"/>
          </a:p>
          <a:p>
            <a:pPr marL="7701" marR="3081">
              <a:lnSpc>
                <a:spcPts val="1928"/>
              </a:lnSpc>
              <a:spcBef>
                <a:spcPts val="64"/>
              </a:spcBef>
            </a:pPr>
            <a:r>
              <a:rPr sz="1607" spc="-33" dirty="0"/>
              <a:t>та</a:t>
            </a:r>
            <a:r>
              <a:rPr sz="1607" spc="-133" dirty="0"/>
              <a:t> </a:t>
            </a:r>
            <a:r>
              <a:rPr sz="1607" spc="-49" dirty="0"/>
              <a:t>авторський  </a:t>
            </a:r>
            <a:r>
              <a:rPr sz="1607" spc="-42" dirty="0"/>
              <a:t>нагляд</a:t>
            </a:r>
            <a:endParaRPr sz="1607"/>
          </a:p>
        </p:txBody>
      </p:sp>
      <p:sp>
        <p:nvSpPr>
          <p:cNvPr id="26" name="object 26"/>
          <p:cNvSpPr txBox="1"/>
          <p:nvPr/>
        </p:nvSpPr>
        <p:spPr>
          <a:xfrm>
            <a:off x="2582096" y="5470206"/>
            <a:ext cx="2220282" cy="50201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sz="1607" spc="-12" dirty="0"/>
              <a:t>Ремонтні </a:t>
            </a:r>
            <a:r>
              <a:rPr sz="1607" spc="-9" dirty="0"/>
              <a:t>роботи,  </a:t>
            </a:r>
            <a:r>
              <a:rPr sz="1607" spc="-12" dirty="0"/>
              <a:t>обладнання,</a:t>
            </a:r>
            <a:r>
              <a:rPr sz="1607" spc="-33" dirty="0"/>
              <a:t> </a:t>
            </a:r>
            <a:r>
              <a:rPr sz="1607" spc="-9" dirty="0"/>
              <a:t>матеріали</a:t>
            </a:r>
            <a:endParaRPr sz="1607"/>
          </a:p>
        </p:txBody>
      </p:sp>
      <p:sp>
        <p:nvSpPr>
          <p:cNvPr id="27" name="object 27"/>
          <p:cNvSpPr txBox="1"/>
          <p:nvPr/>
        </p:nvSpPr>
        <p:spPr>
          <a:xfrm>
            <a:off x="1036446" y="4690253"/>
            <a:ext cx="294953" cy="11344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7701">
              <a:lnSpc>
                <a:spcPts val="2295"/>
              </a:lnSpc>
            </a:pPr>
            <a:r>
              <a:rPr sz="2001" spc="-12" dirty="0">
                <a:solidFill>
                  <a:srgbClr val="0C7014"/>
                </a:solidFill>
              </a:rPr>
              <a:t>ТРАНШ</a:t>
            </a:r>
            <a:r>
              <a:rPr sz="2001" spc="-39" dirty="0">
                <a:solidFill>
                  <a:srgbClr val="0C7014"/>
                </a:solidFill>
              </a:rPr>
              <a:t> </a:t>
            </a:r>
            <a:r>
              <a:rPr sz="2001" spc="12" dirty="0">
                <a:solidFill>
                  <a:srgbClr val="0C7014"/>
                </a:solidFill>
              </a:rPr>
              <a:t>3</a:t>
            </a:r>
            <a:endParaRPr sz="2001"/>
          </a:p>
        </p:txBody>
      </p:sp>
      <p:sp>
        <p:nvSpPr>
          <p:cNvPr id="28" name="object 28"/>
          <p:cNvSpPr txBox="1"/>
          <p:nvPr/>
        </p:nvSpPr>
        <p:spPr>
          <a:xfrm>
            <a:off x="2205763" y="2928818"/>
            <a:ext cx="294953" cy="11344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7701">
              <a:lnSpc>
                <a:spcPts val="2295"/>
              </a:lnSpc>
            </a:pPr>
            <a:r>
              <a:rPr sz="2001" spc="-12" dirty="0">
                <a:solidFill>
                  <a:srgbClr val="0082C6"/>
                </a:solidFill>
              </a:rPr>
              <a:t>ТРАНШ</a:t>
            </a:r>
            <a:r>
              <a:rPr sz="2001" spc="-39" dirty="0">
                <a:solidFill>
                  <a:srgbClr val="0082C6"/>
                </a:solidFill>
              </a:rPr>
              <a:t> </a:t>
            </a:r>
            <a:r>
              <a:rPr sz="2001" spc="12" dirty="0">
                <a:solidFill>
                  <a:srgbClr val="0082C6"/>
                </a:solidFill>
              </a:rPr>
              <a:t>2</a:t>
            </a:r>
            <a:endParaRPr sz="2001"/>
          </a:p>
        </p:txBody>
      </p:sp>
      <p:sp>
        <p:nvSpPr>
          <p:cNvPr id="29" name="object 29"/>
          <p:cNvSpPr txBox="1"/>
          <p:nvPr/>
        </p:nvSpPr>
        <p:spPr>
          <a:xfrm>
            <a:off x="3411349" y="1605708"/>
            <a:ext cx="294953" cy="11344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7701">
              <a:lnSpc>
                <a:spcPts val="2295"/>
              </a:lnSpc>
            </a:pPr>
            <a:r>
              <a:rPr sz="2001" spc="-12" dirty="0">
                <a:solidFill>
                  <a:srgbClr val="72BF44"/>
                </a:solidFill>
              </a:rPr>
              <a:t>ТРАНШ</a:t>
            </a:r>
            <a:r>
              <a:rPr sz="2001" spc="-39" dirty="0">
                <a:solidFill>
                  <a:srgbClr val="72BF44"/>
                </a:solidFill>
              </a:rPr>
              <a:t> </a:t>
            </a:r>
            <a:r>
              <a:rPr sz="2001" spc="12" dirty="0">
                <a:solidFill>
                  <a:srgbClr val="72BF44"/>
                </a:solidFill>
              </a:rPr>
              <a:t>1</a:t>
            </a:r>
            <a:endParaRPr sz="2001"/>
          </a:p>
        </p:txBody>
      </p:sp>
      <p:sp>
        <p:nvSpPr>
          <p:cNvPr id="30" name="object 30"/>
          <p:cNvSpPr txBox="1"/>
          <p:nvPr/>
        </p:nvSpPr>
        <p:spPr>
          <a:xfrm>
            <a:off x="5094316" y="4475502"/>
            <a:ext cx="1223735" cy="50201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sz="1607" spc="-45" dirty="0"/>
              <a:t>Се</a:t>
            </a:r>
            <a:r>
              <a:rPr sz="1607" spc="-79" dirty="0"/>
              <a:t>р</a:t>
            </a:r>
            <a:r>
              <a:rPr sz="1607" spc="-45" dirty="0"/>
              <a:t>тифі</a:t>
            </a:r>
            <a:r>
              <a:rPr sz="1607" spc="-9" dirty="0"/>
              <a:t>к</a:t>
            </a:r>
            <a:r>
              <a:rPr sz="1607" spc="-45" dirty="0"/>
              <a:t>ація  </a:t>
            </a:r>
            <a:r>
              <a:rPr sz="1607" spc="-24" dirty="0"/>
              <a:t>ЕЕ</a:t>
            </a:r>
            <a:r>
              <a:rPr sz="1607" spc="-91" dirty="0"/>
              <a:t> </a:t>
            </a:r>
            <a:r>
              <a:rPr sz="1607" spc="-61" dirty="0"/>
              <a:t>будівлі</a:t>
            </a:r>
            <a:endParaRPr sz="1607"/>
          </a:p>
        </p:txBody>
      </p:sp>
      <p:sp>
        <p:nvSpPr>
          <p:cNvPr id="31" name="object 31"/>
          <p:cNvSpPr txBox="1"/>
          <p:nvPr/>
        </p:nvSpPr>
        <p:spPr>
          <a:xfrm>
            <a:off x="7500458" y="4353164"/>
            <a:ext cx="1127469" cy="74932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sz="1607" spc="-45" dirty="0"/>
              <a:t>О</a:t>
            </a:r>
            <a:r>
              <a:rPr sz="1607" spc="-64" dirty="0"/>
              <a:t>б</a:t>
            </a:r>
            <a:r>
              <a:rPr sz="1607" spc="-45" dirty="0"/>
              <a:t>с</a:t>
            </a:r>
            <a:r>
              <a:rPr sz="1607" spc="-64" dirty="0"/>
              <a:t>те</a:t>
            </a:r>
            <a:r>
              <a:rPr sz="1607" spc="-45" dirty="0"/>
              <a:t>ження  інженерних  </a:t>
            </a:r>
            <a:r>
              <a:rPr sz="1607" spc="-49" dirty="0"/>
              <a:t>систем</a:t>
            </a:r>
            <a:endParaRPr sz="1607"/>
          </a:p>
        </p:txBody>
      </p:sp>
      <p:sp>
        <p:nvSpPr>
          <p:cNvPr id="32" name="object 32"/>
          <p:cNvSpPr txBox="1"/>
          <p:nvPr/>
        </p:nvSpPr>
        <p:spPr>
          <a:xfrm>
            <a:off x="8959229" y="4436763"/>
            <a:ext cx="930316" cy="56109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3578" b="1" spc="9" dirty="0">
                <a:solidFill>
                  <a:srgbClr val="0C7014"/>
                </a:solidFill>
              </a:rPr>
              <a:t>70%</a:t>
            </a:r>
            <a:endParaRPr sz="3578"/>
          </a:p>
        </p:txBody>
      </p:sp>
      <p:sp>
        <p:nvSpPr>
          <p:cNvPr id="33" name="object 33"/>
          <p:cNvSpPr txBox="1"/>
          <p:nvPr/>
        </p:nvSpPr>
        <p:spPr>
          <a:xfrm>
            <a:off x="8497241" y="6363668"/>
            <a:ext cx="1731635" cy="187402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52" spc="6" dirty="0"/>
              <a:t>* Для перших 300</a:t>
            </a:r>
            <a:r>
              <a:rPr sz="1152" spc="-33" dirty="0"/>
              <a:t> </a:t>
            </a:r>
            <a:r>
              <a:rPr sz="1152" spc="3" dirty="0"/>
              <a:t>заявок</a:t>
            </a:r>
            <a:endParaRPr sz="1152"/>
          </a:p>
        </p:txBody>
      </p:sp>
      <p:sp>
        <p:nvSpPr>
          <p:cNvPr id="34" name="object 34"/>
          <p:cNvSpPr txBox="1"/>
          <p:nvPr/>
        </p:nvSpPr>
        <p:spPr>
          <a:xfrm>
            <a:off x="5078510" y="5444497"/>
            <a:ext cx="4889935" cy="45253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23104">
              <a:spcBef>
                <a:spcPts val="73"/>
              </a:spcBef>
            </a:pPr>
            <a:r>
              <a:rPr sz="2880" b="1" spc="9" dirty="0">
                <a:solidFill>
                  <a:srgbClr val="0C7014"/>
                </a:solidFill>
              </a:rPr>
              <a:t>А </a:t>
            </a:r>
            <a:r>
              <a:rPr sz="2880" b="1" spc="3" dirty="0">
                <a:solidFill>
                  <a:srgbClr val="0C7014"/>
                </a:solidFill>
              </a:rPr>
              <a:t>- </a:t>
            </a:r>
            <a:r>
              <a:rPr sz="2880" b="1" spc="6" dirty="0">
                <a:solidFill>
                  <a:srgbClr val="0C7014"/>
                </a:solidFill>
              </a:rPr>
              <a:t>40% </a:t>
            </a:r>
            <a:r>
              <a:rPr sz="2365" b="1" dirty="0">
                <a:solidFill>
                  <a:srgbClr val="559B5A"/>
                </a:solidFill>
              </a:rPr>
              <a:t>(60%)</a:t>
            </a:r>
            <a:r>
              <a:rPr sz="2592" b="1" baseline="28265" dirty="0">
                <a:solidFill>
                  <a:srgbClr val="559B5A"/>
                </a:solidFill>
              </a:rPr>
              <a:t>*</a:t>
            </a:r>
            <a:r>
              <a:rPr sz="2880" b="1" dirty="0">
                <a:solidFill>
                  <a:srgbClr val="559B5A"/>
                </a:solidFill>
              </a:rPr>
              <a:t>, </a:t>
            </a:r>
            <a:r>
              <a:rPr sz="2880" b="1" spc="9" dirty="0">
                <a:solidFill>
                  <a:srgbClr val="0C7014"/>
                </a:solidFill>
              </a:rPr>
              <a:t>Б </a:t>
            </a:r>
            <a:r>
              <a:rPr sz="2880" b="1" spc="3" dirty="0">
                <a:solidFill>
                  <a:srgbClr val="0C7014"/>
                </a:solidFill>
              </a:rPr>
              <a:t>- </a:t>
            </a:r>
            <a:r>
              <a:rPr sz="2880" b="1" spc="6" dirty="0">
                <a:solidFill>
                  <a:srgbClr val="0C7014"/>
                </a:solidFill>
              </a:rPr>
              <a:t>50% </a:t>
            </a:r>
            <a:r>
              <a:rPr sz="2365" b="1" dirty="0">
                <a:solidFill>
                  <a:srgbClr val="559B5A"/>
                </a:solidFill>
              </a:rPr>
              <a:t>(70%)</a:t>
            </a:r>
            <a:r>
              <a:rPr sz="2592" b="1" baseline="28265" dirty="0">
                <a:solidFill>
                  <a:srgbClr val="559B5A"/>
                </a:solidFill>
              </a:rPr>
              <a:t>*</a:t>
            </a:r>
            <a:endParaRPr sz="2592" baseline="28265"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4447079" y="774345"/>
            <a:ext cx="4512150" cy="697320"/>
          </a:xfrm>
          <a:prstGeom prst="rect">
            <a:avLst/>
          </a:prstGeom>
        </p:spPr>
        <p:txBody>
          <a:bodyPr spcFirstLastPara="1" vert="horz" wrap="square" lIns="0" tIns="7316" rIns="0" bIns="0" rtlCol="0" anchor="ctr" anchorCtr="0">
            <a:spAutoFit/>
          </a:bodyPr>
          <a:lstStyle/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spc="30" dirty="0">
                <a:latin typeface="Museo Cyrl 500" panose="02000000000000000000" pitchFamily="50" charset="-52"/>
              </a:rPr>
              <a:t>Грантова</a:t>
            </a:r>
            <a:r>
              <a:rPr spc="-82" dirty="0">
                <a:latin typeface="Museo Cyrl 500" panose="02000000000000000000" pitchFamily="50" charset="-52"/>
              </a:rPr>
              <a:t> </a:t>
            </a:r>
            <a:r>
              <a:rPr spc="115" dirty="0">
                <a:latin typeface="Museo Cyrl 500" panose="02000000000000000000" pitchFamily="50" charset="-52"/>
              </a:rPr>
              <a:t>політика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>
            <a:off x="982639" y="2115405"/>
            <a:ext cx="3223322" cy="2893326"/>
          </a:xfrm>
          <a:prstGeom prst="rect">
            <a:avLst/>
          </a:prstGeom>
          <a:solidFill>
            <a:srgbClr val="D0E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4"/>
          <p:cNvSpPr/>
          <p:nvPr/>
        </p:nvSpPr>
        <p:spPr>
          <a:xfrm>
            <a:off x="7804068" y="2115405"/>
            <a:ext cx="3223322" cy="2893326"/>
          </a:xfrm>
          <a:prstGeom prst="rect">
            <a:avLst/>
          </a:prstGeom>
          <a:solidFill>
            <a:srgbClr val="D0E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4"/>
          <p:cNvSpPr/>
          <p:nvPr/>
        </p:nvSpPr>
        <p:spPr>
          <a:xfrm>
            <a:off x="4387932" y="2115405"/>
            <a:ext cx="3223322" cy="2893326"/>
          </a:xfrm>
          <a:prstGeom prst="rect">
            <a:avLst/>
          </a:prstGeom>
          <a:solidFill>
            <a:srgbClr val="D0E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2489107" y="826956"/>
            <a:ext cx="7816045" cy="637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Етап</a:t>
            </a:r>
            <a:r>
              <a:rPr lang="ru-RU" sz="3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1. </a:t>
            </a:r>
            <a:r>
              <a:rPr lang="ru-RU" sz="30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Енергетичний</a:t>
            </a:r>
            <a:r>
              <a:rPr lang="ru-RU" sz="30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аудит</a:t>
            </a:r>
            <a:endParaRPr sz="30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1173705" y="3810303"/>
            <a:ext cx="2762053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Вибір енергетичного аудитора та сертифікація енергетичної ефективності будівлі</a:t>
            </a: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4387932" y="3984967"/>
            <a:ext cx="3223322" cy="65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Заявка на участь у Програмі</a:t>
            </a: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8093120" y="3810303"/>
            <a:ext cx="2539383" cy="65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Часткове відшкодування            за розробку та експертизу</a:t>
            </a: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" name="Google Shape;115;p14"/>
          <p:cNvCxnSpPr/>
          <p:nvPr/>
        </p:nvCxnSpPr>
        <p:spPr>
          <a:xfrm>
            <a:off x="982639" y="5322628"/>
            <a:ext cx="10044752" cy="0"/>
          </a:xfrm>
          <a:prstGeom prst="straightConnector1">
            <a:avLst/>
          </a:prstGeom>
          <a:noFill/>
          <a:ln w="2540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6" name="Google Shape;116;p14"/>
          <p:cNvCxnSpPr/>
          <p:nvPr/>
        </p:nvCxnSpPr>
        <p:spPr>
          <a:xfrm>
            <a:off x="982639" y="6274164"/>
            <a:ext cx="10044900" cy="0"/>
          </a:xfrm>
          <a:prstGeom prst="straightConnector1">
            <a:avLst/>
          </a:prstGeom>
          <a:noFill/>
          <a:ln w="2540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" name="Google Shape;117;p14"/>
          <p:cNvSpPr txBox="1"/>
          <p:nvPr/>
        </p:nvSpPr>
        <p:spPr>
          <a:xfrm>
            <a:off x="982639" y="5311088"/>
            <a:ext cx="10044751" cy="57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Орієнтовна тривалість </a:t>
            </a:r>
            <a:r>
              <a:rPr lang="ru-RU" sz="2000" b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1-2 місяці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Максимальна тривалість розгляду Заявки– </a:t>
            </a:r>
            <a:r>
              <a:rPr lang="ru-RU" sz="2000" b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25 робочих днів</a:t>
            </a:r>
            <a:endParaRPr/>
          </a:p>
        </p:txBody>
      </p:sp>
      <p:pic>
        <p:nvPicPr>
          <p:cNvPr id="118" name="Google Shape;11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6034" y="2746842"/>
            <a:ext cx="1107153" cy="88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2856" y="2687564"/>
            <a:ext cx="843750" cy="9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02055" y="2715200"/>
            <a:ext cx="795075" cy="88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/>
          <p:nvPr/>
        </p:nvSpPr>
        <p:spPr>
          <a:xfrm rot="10800000">
            <a:off x="6537962" y="3298461"/>
            <a:ext cx="4053900" cy="576600"/>
          </a:xfrm>
          <a:prstGeom prst="homePlate">
            <a:avLst>
              <a:gd name="adj" fmla="val 50000"/>
            </a:avLst>
          </a:prstGeom>
          <a:solidFill>
            <a:srgbClr val="72BF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7"/>
          <p:cNvSpPr txBox="1"/>
          <p:nvPr/>
        </p:nvSpPr>
        <p:spPr>
          <a:xfrm>
            <a:off x="1277059" y="849330"/>
            <a:ext cx="104649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Вимоги до Енергоаудиту/Сертифікації енергетичної ефективності будівлі</a:t>
            </a:r>
            <a:endParaRPr sz="28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7"/>
          <p:cNvSpPr txBox="1"/>
          <p:nvPr/>
        </p:nvSpPr>
        <p:spPr>
          <a:xfrm>
            <a:off x="578982" y="1974403"/>
            <a:ext cx="5396049" cy="370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Фонд </a:t>
            </a:r>
            <a:r>
              <a:rPr lang="ru-RU" sz="18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вимагає</a:t>
            </a:r>
            <a:r>
              <a:rPr lang="ru-RU" sz="18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endParaRPr sz="18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endParaRPr sz="18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endParaRPr sz="18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endParaRPr sz="18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endParaRPr sz="18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endParaRPr sz="18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466" y="2400164"/>
            <a:ext cx="2046995" cy="294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7"/>
          <p:cNvSpPr txBox="1"/>
          <p:nvPr/>
        </p:nvSpPr>
        <p:spPr>
          <a:xfrm>
            <a:off x="6795951" y="1974403"/>
            <a:ext cx="5396100" cy="3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ОСББ самостійно обирає енергоаудитора: </a:t>
            </a:r>
            <a:r>
              <a:rPr lang="ru-RU" sz="1800" b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850 спеціалістів </a:t>
            </a:r>
            <a:r>
              <a:rPr lang="ru-RU" sz="18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у базі даних атестованих  енергоаудиторів із сертифікації енергетичної ефективності будівель ДАЕЕ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Рівень відшкодування - 70%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Результати енергоаудиту:</a:t>
            </a:r>
            <a:endParaRPr/>
          </a:p>
          <a:p>
            <a:pPr marL="144000" marR="0" lvl="0" indent="-144000" algn="l" rtl="0"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800"/>
              <a:buFont typeface="Noto Sans Symbols"/>
              <a:buChar char="▪"/>
            </a:pPr>
            <a:r>
              <a:rPr lang="ru-RU" sz="18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Енергетичний сертифікат</a:t>
            </a:r>
            <a:endParaRPr/>
          </a:p>
          <a:p>
            <a:pPr marL="144000" marR="0" lvl="0" indent="-144000" algn="l" rtl="0"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800"/>
              <a:buFont typeface="Noto Sans Symbols"/>
              <a:buChar char="▪"/>
            </a:pPr>
            <a:r>
              <a:rPr lang="ru-RU" sz="18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Рекомендаційний звіт (за довільною формою),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але обов’язково повинен включати:</a:t>
            </a:r>
            <a:endParaRPr sz="18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4000" marR="0" lvl="0" indent="-144000" algn="l" rtl="0"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800"/>
              <a:buFont typeface="Noto Sans Symbols"/>
              <a:buChar char="▪"/>
            </a:pPr>
            <a:r>
              <a:rPr lang="ru-RU" sz="18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Опис проекту  </a:t>
            </a:r>
            <a:endParaRPr/>
          </a:p>
          <a:p>
            <a:pPr marL="144000" marR="0" lvl="0" indent="-144000" algn="l" rtl="0"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800"/>
              <a:buFont typeface="Noto Sans Symbols"/>
              <a:buChar char="▪"/>
            </a:pPr>
            <a:r>
              <a:rPr lang="ru-RU" sz="18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Умови виключення обов’язкових заходів</a:t>
            </a:r>
            <a:endParaRPr sz="18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3080B87B-CC43-47FB-B230-10826190FC24}"/>
              </a:ext>
            </a:extLst>
          </p:cNvPr>
          <p:cNvSpPr/>
          <p:nvPr/>
        </p:nvSpPr>
        <p:spPr>
          <a:xfrm>
            <a:off x="3381785" y="2428341"/>
            <a:ext cx="2002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solidFill>
                  <a:srgbClr val="0082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Рекомендаційний</a:t>
            </a:r>
            <a:r>
              <a:rPr lang="ru-RU" dirty="0">
                <a:solidFill>
                  <a:srgbClr val="0082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82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звіт</a:t>
            </a:r>
            <a:endParaRPr lang="da-DK" dirty="0">
              <a:solidFill>
                <a:srgbClr val="0082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B6D664-7B75-4920-9EAB-BABC02EB3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065" y="2707158"/>
            <a:ext cx="2210422" cy="2479527"/>
          </a:xfrm>
          <a:prstGeom prst="rect">
            <a:avLst/>
          </a:prstGeom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02D14618-6D13-4488-8F74-F1A9C06BCEFF}"/>
              </a:ext>
            </a:extLst>
          </p:cNvPr>
          <p:cNvSpPr/>
          <p:nvPr/>
        </p:nvSpPr>
        <p:spPr>
          <a:xfrm>
            <a:off x="3430753" y="3897103"/>
            <a:ext cx="3107209" cy="21883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A7AF86-E011-492B-B72B-B426E9065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51" y="4481995"/>
            <a:ext cx="2890864" cy="13952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AB5CEC-9143-410D-B248-5E3E18A8A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496" y="4047813"/>
            <a:ext cx="2945019" cy="2677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762E4-5332-45D9-B361-E5B7D7E43D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1086" y="2787262"/>
            <a:ext cx="1902414" cy="1817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/>
          <p:nvPr/>
        </p:nvSpPr>
        <p:spPr>
          <a:xfrm>
            <a:off x="1417832" y="957261"/>
            <a:ext cx="10051118" cy="77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Пакет А - Обов’язкові заходи та їх виключення</a:t>
            </a:r>
            <a:endParaRPr sz="32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59" y="2079429"/>
            <a:ext cx="2181635" cy="37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5"/>
          <p:cNvSpPr/>
          <p:nvPr/>
        </p:nvSpPr>
        <p:spPr>
          <a:xfrm>
            <a:off x="4362555" y="3184734"/>
            <a:ext cx="415403" cy="415403"/>
          </a:xfrm>
          <a:prstGeom prst="ellipse">
            <a:avLst/>
          </a:prstGeom>
          <a:solidFill>
            <a:srgbClr val="0082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5"/>
          <p:cNvSpPr txBox="1"/>
          <p:nvPr/>
        </p:nvSpPr>
        <p:spPr>
          <a:xfrm>
            <a:off x="4795441" y="3145829"/>
            <a:ext cx="2185151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встановлення або модернізація ІТП </a:t>
            </a: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5"/>
          <p:cNvSpPr/>
          <p:nvPr/>
        </p:nvSpPr>
        <p:spPr>
          <a:xfrm>
            <a:off x="4351673" y="3804322"/>
            <a:ext cx="415403" cy="415403"/>
          </a:xfrm>
          <a:prstGeom prst="ellipse">
            <a:avLst/>
          </a:prstGeom>
          <a:solidFill>
            <a:srgbClr val="0082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5"/>
          <p:cNvSpPr txBox="1"/>
          <p:nvPr/>
        </p:nvSpPr>
        <p:spPr>
          <a:xfrm>
            <a:off x="4777958" y="3714670"/>
            <a:ext cx="2185151" cy="50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заміна/модернізація загальнобудинкового котла</a:t>
            </a: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та допоміжного обладнання</a:t>
            </a: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5"/>
          <p:cNvSpPr/>
          <p:nvPr/>
        </p:nvSpPr>
        <p:spPr>
          <a:xfrm>
            <a:off x="4351674" y="4498268"/>
            <a:ext cx="415403" cy="415403"/>
          </a:xfrm>
          <a:prstGeom prst="ellipse">
            <a:avLst/>
          </a:prstGeom>
          <a:solidFill>
            <a:srgbClr val="0082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5"/>
          <p:cNvSpPr txBox="1"/>
          <p:nvPr/>
        </p:nvSpPr>
        <p:spPr>
          <a:xfrm>
            <a:off x="4777958" y="4327191"/>
            <a:ext cx="2185151" cy="68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теплоізоляція/заміна трубо-проводів теплопостачання</a:t>
            </a: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та гарячого водопостачання в неопалюваних приміщеннях</a:t>
            </a: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5"/>
          <p:cNvSpPr/>
          <p:nvPr/>
        </p:nvSpPr>
        <p:spPr>
          <a:xfrm>
            <a:off x="4335486" y="5159097"/>
            <a:ext cx="415403" cy="415403"/>
          </a:xfrm>
          <a:prstGeom prst="ellipse">
            <a:avLst/>
          </a:prstGeom>
          <a:solidFill>
            <a:srgbClr val="0082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5"/>
          <p:cNvSpPr txBox="1"/>
          <p:nvPr/>
        </p:nvSpPr>
        <p:spPr>
          <a:xfrm>
            <a:off x="4758110" y="5221415"/>
            <a:ext cx="2089712" cy="42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балансування системи опалення </a:t>
            </a: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/>
          <p:nvPr/>
        </p:nvSpPr>
        <p:spPr>
          <a:xfrm flipH="1">
            <a:off x="3069456" y="2794001"/>
            <a:ext cx="1027445" cy="1677136"/>
          </a:xfrm>
          <a:custGeom>
            <a:avLst/>
            <a:gdLst/>
            <a:ahLst/>
            <a:cxnLst/>
            <a:rect l="l" t="t" r="r" b="b"/>
            <a:pathLst>
              <a:path w="822110" h="1905434" extrusionOk="0">
                <a:moveTo>
                  <a:pt x="0" y="0"/>
                </a:moveTo>
                <a:lnTo>
                  <a:pt x="622374" y="0"/>
                </a:lnTo>
                <a:lnTo>
                  <a:pt x="622374" y="1900149"/>
                </a:lnTo>
                <a:lnTo>
                  <a:pt x="822110" y="1905434"/>
                </a:lnTo>
              </a:path>
            </a:pathLst>
          </a:custGeom>
          <a:noFill/>
          <a:ln w="12700" cap="flat" cmpd="sng">
            <a:solidFill>
              <a:srgbClr val="0082C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5"/>
          <p:cNvSpPr/>
          <p:nvPr/>
        </p:nvSpPr>
        <p:spPr>
          <a:xfrm flipH="1">
            <a:off x="3039054" y="3401460"/>
            <a:ext cx="1053822" cy="1369508"/>
          </a:xfrm>
          <a:custGeom>
            <a:avLst/>
            <a:gdLst/>
            <a:ahLst/>
            <a:cxnLst/>
            <a:rect l="l" t="t" r="r" b="b"/>
            <a:pathLst>
              <a:path w="936752" h="1900745" extrusionOk="0">
                <a:moveTo>
                  <a:pt x="0" y="0"/>
                </a:moveTo>
                <a:lnTo>
                  <a:pt x="622374" y="0"/>
                </a:lnTo>
                <a:lnTo>
                  <a:pt x="622374" y="1900149"/>
                </a:lnTo>
                <a:lnTo>
                  <a:pt x="936752" y="1900745"/>
                </a:lnTo>
              </a:path>
            </a:pathLst>
          </a:custGeom>
          <a:noFill/>
          <a:ln w="12700" cap="flat" cmpd="sng">
            <a:solidFill>
              <a:srgbClr val="0082C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 flipH="1">
            <a:off x="3111096" y="4030133"/>
            <a:ext cx="971715" cy="1027532"/>
          </a:xfrm>
          <a:custGeom>
            <a:avLst/>
            <a:gdLst/>
            <a:ahLst/>
            <a:cxnLst/>
            <a:rect l="l" t="t" r="r" b="b"/>
            <a:pathLst>
              <a:path w="1071063" h="1905434" extrusionOk="0">
                <a:moveTo>
                  <a:pt x="0" y="0"/>
                </a:moveTo>
                <a:lnTo>
                  <a:pt x="622374" y="0"/>
                </a:lnTo>
                <a:lnTo>
                  <a:pt x="622374" y="1900149"/>
                </a:lnTo>
                <a:lnTo>
                  <a:pt x="1071063" y="1905434"/>
                </a:lnTo>
              </a:path>
            </a:pathLst>
          </a:custGeom>
          <a:noFill/>
          <a:ln w="12700" cap="flat" cmpd="sng">
            <a:solidFill>
              <a:srgbClr val="0082C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 flipH="1">
            <a:off x="3074940" y="4690533"/>
            <a:ext cx="1007871" cy="681622"/>
          </a:xfrm>
          <a:custGeom>
            <a:avLst/>
            <a:gdLst/>
            <a:ahLst/>
            <a:cxnLst/>
            <a:rect l="l" t="t" r="r" b="b"/>
            <a:pathLst>
              <a:path w="1321082" h="1905434" extrusionOk="0">
                <a:moveTo>
                  <a:pt x="0" y="0"/>
                </a:moveTo>
                <a:lnTo>
                  <a:pt x="622374" y="0"/>
                </a:lnTo>
                <a:lnTo>
                  <a:pt x="622374" y="1900149"/>
                </a:lnTo>
                <a:lnTo>
                  <a:pt x="1321082" y="1905434"/>
                </a:lnTo>
              </a:path>
            </a:pathLst>
          </a:custGeom>
          <a:noFill/>
          <a:ln w="12700" cap="flat" cmpd="sng">
            <a:solidFill>
              <a:srgbClr val="0082C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 flipH="1">
            <a:off x="3121160" y="5357496"/>
            <a:ext cx="971716" cy="294543"/>
          </a:xfrm>
          <a:custGeom>
            <a:avLst/>
            <a:gdLst/>
            <a:ahLst/>
            <a:cxnLst/>
            <a:rect l="l" t="t" r="r" b="b"/>
            <a:pathLst>
              <a:path w="1608301" h="1900148" extrusionOk="0">
                <a:moveTo>
                  <a:pt x="0" y="0"/>
                </a:moveTo>
                <a:lnTo>
                  <a:pt x="622374" y="0"/>
                </a:lnTo>
                <a:lnTo>
                  <a:pt x="622374" y="1900149"/>
                </a:lnTo>
                <a:lnTo>
                  <a:pt x="1608301" y="1884786"/>
                </a:lnTo>
              </a:path>
            </a:pathLst>
          </a:custGeom>
          <a:noFill/>
          <a:ln w="12700" cap="flat" cmpd="sng">
            <a:solidFill>
              <a:srgbClr val="0082C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3265" y="3257272"/>
            <a:ext cx="275371" cy="247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4920" y="3883047"/>
            <a:ext cx="256447" cy="25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19231" y="5221415"/>
            <a:ext cx="251116" cy="28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0860" y="4606667"/>
            <a:ext cx="232658" cy="226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/>
        </p:nvSpPr>
        <p:spPr>
          <a:xfrm>
            <a:off x="3477617" y="2109866"/>
            <a:ext cx="40102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ОБОВ’ЯЗКОВІ ЗАХОДИ</a:t>
            </a:r>
            <a:endParaRPr sz="1200" b="1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p15"/>
          <p:cNvCxnSpPr/>
          <p:nvPr/>
        </p:nvCxnSpPr>
        <p:spPr>
          <a:xfrm>
            <a:off x="4192795" y="2406962"/>
            <a:ext cx="2784968" cy="7393"/>
          </a:xfrm>
          <a:prstGeom prst="straightConnector1">
            <a:avLst/>
          </a:prstGeom>
          <a:noFill/>
          <a:ln w="19050" cap="flat" cmpd="sng">
            <a:solidFill>
              <a:srgbClr val="0082C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6" name="Google Shape;146;p15"/>
          <p:cNvSpPr txBox="1"/>
          <p:nvPr/>
        </p:nvSpPr>
        <p:spPr>
          <a:xfrm>
            <a:off x="7362603" y="2137356"/>
            <a:ext cx="40102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УМОВИ ВИКЛЮЧЕННЯ</a:t>
            </a:r>
            <a:endParaRPr sz="1200" b="1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" name="Google Shape;147;p15"/>
          <p:cNvCxnSpPr/>
          <p:nvPr/>
        </p:nvCxnSpPr>
        <p:spPr>
          <a:xfrm>
            <a:off x="7659748" y="2405139"/>
            <a:ext cx="3410639" cy="9216"/>
          </a:xfrm>
          <a:prstGeom prst="straightConnector1">
            <a:avLst/>
          </a:prstGeom>
          <a:noFill/>
          <a:ln w="190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15"/>
          <p:cNvSpPr/>
          <p:nvPr/>
        </p:nvSpPr>
        <p:spPr>
          <a:xfrm>
            <a:off x="4192795" y="2551746"/>
            <a:ext cx="6899345" cy="495597"/>
          </a:xfrm>
          <a:prstGeom prst="rect">
            <a:avLst/>
          </a:prstGeom>
          <a:noFill/>
          <a:ln w="1905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5"/>
          <p:cNvSpPr/>
          <p:nvPr/>
        </p:nvSpPr>
        <p:spPr>
          <a:xfrm>
            <a:off x="4199920" y="4377070"/>
            <a:ext cx="6899343" cy="612201"/>
          </a:xfrm>
          <a:prstGeom prst="rect">
            <a:avLst/>
          </a:prstGeom>
          <a:noFill/>
          <a:ln w="1905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4199920" y="3761581"/>
            <a:ext cx="6899344" cy="510385"/>
          </a:xfrm>
          <a:prstGeom prst="rect">
            <a:avLst/>
          </a:prstGeom>
          <a:noFill/>
          <a:ln w="1905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5"/>
          <p:cNvSpPr/>
          <p:nvPr/>
        </p:nvSpPr>
        <p:spPr>
          <a:xfrm>
            <a:off x="4192796" y="3164964"/>
            <a:ext cx="6899344" cy="450501"/>
          </a:xfrm>
          <a:prstGeom prst="rect">
            <a:avLst/>
          </a:prstGeom>
          <a:noFill/>
          <a:ln w="1905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4199920" y="5094375"/>
            <a:ext cx="6885619" cy="544215"/>
          </a:xfrm>
          <a:prstGeom prst="rect">
            <a:avLst/>
          </a:prstGeom>
          <a:noFill/>
          <a:ln w="1905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7579156" y="2651736"/>
            <a:ext cx="3571821" cy="29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Вузол комерційного обліку введено в експлуатацію* 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 txBox="1"/>
          <p:nvPr/>
        </p:nvSpPr>
        <p:spPr>
          <a:xfrm>
            <a:off x="7579156" y="3227229"/>
            <a:ext cx="3762794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ІТП встановлено, експлуатується та забезпечує погодозалежне регулювання*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7583384" y="3834710"/>
            <a:ext cx="3504735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Простий термін окупності заходу перевищує 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10 років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 txBox="1"/>
          <p:nvPr/>
        </p:nvSpPr>
        <p:spPr>
          <a:xfrm>
            <a:off x="7583384" y="4487084"/>
            <a:ext cx="3668716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Теплоізоляція трубопроводів теплопостачання наявна та знаходиться в задовільному стані*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7579156" y="5146637"/>
            <a:ext cx="3889794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Автоматичні або ручні балансувальні клапани встановлено на всіх стояках або по групах стояків* 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/>
          <p:nvPr/>
        </p:nvSpPr>
        <p:spPr>
          <a:xfrm>
            <a:off x="7642467" y="5668366"/>
            <a:ext cx="342792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*та 50% і більше споживачів перейшли на індивідуальне опалення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/>
          <p:nvPr/>
        </p:nvSpPr>
        <p:spPr>
          <a:xfrm>
            <a:off x="4321200" y="2653637"/>
            <a:ext cx="415403" cy="29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/>
          <p:nvPr/>
        </p:nvSpPr>
        <p:spPr>
          <a:xfrm>
            <a:off x="4353762" y="2582427"/>
            <a:ext cx="415403" cy="415403"/>
          </a:xfrm>
          <a:prstGeom prst="ellipse">
            <a:avLst/>
          </a:prstGeom>
          <a:solidFill>
            <a:srgbClr val="0082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5"/>
          <p:cNvSpPr txBox="1"/>
          <p:nvPr/>
        </p:nvSpPr>
        <p:spPr>
          <a:xfrm>
            <a:off x="4795441" y="2591366"/>
            <a:ext cx="2185150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встановлення вузла комерційного обліку тепла</a:t>
            </a: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16904" y="2653632"/>
            <a:ext cx="289117" cy="242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/>
          <p:nvPr/>
        </p:nvSpPr>
        <p:spPr>
          <a:xfrm>
            <a:off x="1321732" y="924540"/>
            <a:ext cx="10051118" cy="92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Пакет Б - Обов’язкові заходи та їх виключення</a:t>
            </a:r>
            <a:endParaRPr sz="32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59" y="2079429"/>
            <a:ext cx="2181635" cy="37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6"/>
          <p:cNvSpPr txBox="1"/>
          <p:nvPr/>
        </p:nvSpPr>
        <p:spPr>
          <a:xfrm>
            <a:off x="4795441" y="3124247"/>
            <a:ext cx="2666292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Комплекс </a:t>
            </a:r>
            <a:r>
              <a:rPr lang="ru-RU" sz="11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робіт</a:t>
            </a:r>
            <a:r>
              <a:rPr lang="ru-RU" sz="11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з </a:t>
            </a:r>
            <a:r>
              <a:rPr lang="ru-RU" sz="11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теплоізоляції</a:t>
            </a:r>
            <a:r>
              <a:rPr lang="ru-RU" sz="11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зовнішніх</a:t>
            </a:r>
            <a:r>
              <a:rPr lang="ru-RU" sz="11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cтін</a:t>
            </a:r>
            <a:r>
              <a:rPr lang="ru-RU" sz="11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або</a:t>
            </a:r>
            <a:r>
              <a:rPr lang="ru-RU" sz="11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/та </a:t>
            </a:r>
            <a:r>
              <a:rPr lang="ru-RU" sz="11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утеплення</a:t>
            </a:r>
            <a:r>
              <a:rPr lang="ru-RU" sz="11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цоколя</a:t>
            </a:r>
            <a:endParaRPr sz="11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6"/>
          <p:cNvSpPr txBox="1"/>
          <p:nvPr/>
        </p:nvSpPr>
        <p:spPr>
          <a:xfrm>
            <a:off x="4800039" y="3768312"/>
            <a:ext cx="2524868" cy="50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Комплекс робіт з теплоізоляції опалювальних та неопалювальних горищ (технічних поверхів) та дахів</a:t>
            </a: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6"/>
          <p:cNvSpPr txBox="1"/>
          <p:nvPr/>
        </p:nvSpPr>
        <p:spPr>
          <a:xfrm>
            <a:off x="4795812" y="4486319"/>
            <a:ext cx="2185151" cy="4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Комплекс робіт з теплоізоляції плит перекриття підвалу</a:t>
            </a: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6"/>
          <p:cNvSpPr/>
          <p:nvPr/>
        </p:nvSpPr>
        <p:spPr>
          <a:xfrm flipH="1">
            <a:off x="3069456" y="2794001"/>
            <a:ext cx="1027445" cy="1677136"/>
          </a:xfrm>
          <a:custGeom>
            <a:avLst/>
            <a:gdLst/>
            <a:ahLst/>
            <a:cxnLst/>
            <a:rect l="l" t="t" r="r" b="b"/>
            <a:pathLst>
              <a:path w="822110" h="1905434" extrusionOk="0">
                <a:moveTo>
                  <a:pt x="0" y="0"/>
                </a:moveTo>
                <a:lnTo>
                  <a:pt x="622374" y="0"/>
                </a:lnTo>
                <a:lnTo>
                  <a:pt x="622374" y="1900149"/>
                </a:lnTo>
                <a:lnTo>
                  <a:pt x="822110" y="1905434"/>
                </a:lnTo>
              </a:path>
            </a:pathLst>
          </a:custGeom>
          <a:noFill/>
          <a:ln w="12700" cap="flat" cmpd="sng">
            <a:solidFill>
              <a:srgbClr val="0082C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6"/>
          <p:cNvSpPr/>
          <p:nvPr/>
        </p:nvSpPr>
        <p:spPr>
          <a:xfrm flipH="1">
            <a:off x="3039054" y="3401460"/>
            <a:ext cx="1053822" cy="1369508"/>
          </a:xfrm>
          <a:custGeom>
            <a:avLst/>
            <a:gdLst/>
            <a:ahLst/>
            <a:cxnLst/>
            <a:rect l="l" t="t" r="r" b="b"/>
            <a:pathLst>
              <a:path w="936752" h="1900745" extrusionOk="0">
                <a:moveTo>
                  <a:pt x="0" y="0"/>
                </a:moveTo>
                <a:lnTo>
                  <a:pt x="622374" y="0"/>
                </a:lnTo>
                <a:lnTo>
                  <a:pt x="622374" y="1900149"/>
                </a:lnTo>
                <a:lnTo>
                  <a:pt x="936752" y="1900745"/>
                </a:lnTo>
              </a:path>
            </a:pathLst>
          </a:custGeom>
          <a:noFill/>
          <a:ln w="12700" cap="flat" cmpd="sng">
            <a:solidFill>
              <a:srgbClr val="0082C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6"/>
          <p:cNvSpPr/>
          <p:nvPr/>
        </p:nvSpPr>
        <p:spPr>
          <a:xfrm flipH="1">
            <a:off x="3111096" y="4030133"/>
            <a:ext cx="971715" cy="1027532"/>
          </a:xfrm>
          <a:custGeom>
            <a:avLst/>
            <a:gdLst/>
            <a:ahLst/>
            <a:cxnLst/>
            <a:rect l="l" t="t" r="r" b="b"/>
            <a:pathLst>
              <a:path w="1071063" h="1905434" extrusionOk="0">
                <a:moveTo>
                  <a:pt x="0" y="0"/>
                </a:moveTo>
                <a:lnTo>
                  <a:pt x="622374" y="0"/>
                </a:lnTo>
                <a:lnTo>
                  <a:pt x="622374" y="1900149"/>
                </a:lnTo>
                <a:lnTo>
                  <a:pt x="1071063" y="1905434"/>
                </a:lnTo>
              </a:path>
            </a:pathLst>
          </a:custGeom>
          <a:noFill/>
          <a:ln w="12700" cap="flat" cmpd="sng">
            <a:solidFill>
              <a:srgbClr val="0082C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6"/>
          <p:cNvSpPr/>
          <p:nvPr/>
        </p:nvSpPr>
        <p:spPr>
          <a:xfrm flipH="1">
            <a:off x="3074940" y="4690533"/>
            <a:ext cx="1007871" cy="681622"/>
          </a:xfrm>
          <a:custGeom>
            <a:avLst/>
            <a:gdLst/>
            <a:ahLst/>
            <a:cxnLst/>
            <a:rect l="l" t="t" r="r" b="b"/>
            <a:pathLst>
              <a:path w="1321082" h="1905434" extrusionOk="0">
                <a:moveTo>
                  <a:pt x="0" y="0"/>
                </a:moveTo>
                <a:lnTo>
                  <a:pt x="622374" y="0"/>
                </a:lnTo>
                <a:lnTo>
                  <a:pt x="622374" y="1900149"/>
                </a:lnTo>
                <a:lnTo>
                  <a:pt x="1321082" y="1905434"/>
                </a:lnTo>
              </a:path>
            </a:pathLst>
          </a:custGeom>
          <a:noFill/>
          <a:ln w="12700" cap="flat" cmpd="sng">
            <a:solidFill>
              <a:srgbClr val="0082C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6"/>
          <p:cNvSpPr/>
          <p:nvPr/>
        </p:nvSpPr>
        <p:spPr>
          <a:xfrm flipH="1">
            <a:off x="3121160" y="5357496"/>
            <a:ext cx="971716" cy="294543"/>
          </a:xfrm>
          <a:custGeom>
            <a:avLst/>
            <a:gdLst/>
            <a:ahLst/>
            <a:cxnLst/>
            <a:rect l="l" t="t" r="r" b="b"/>
            <a:pathLst>
              <a:path w="1608301" h="1900148" extrusionOk="0">
                <a:moveTo>
                  <a:pt x="0" y="0"/>
                </a:moveTo>
                <a:lnTo>
                  <a:pt x="622374" y="0"/>
                </a:lnTo>
                <a:lnTo>
                  <a:pt x="622374" y="1900149"/>
                </a:lnTo>
                <a:lnTo>
                  <a:pt x="1608301" y="1884786"/>
                </a:lnTo>
              </a:path>
            </a:pathLst>
          </a:custGeom>
          <a:noFill/>
          <a:ln w="12700" cap="flat" cmpd="sng">
            <a:solidFill>
              <a:srgbClr val="0082C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6904" y="2653632"/>
            <a:ext cx="289117" cy="24285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6"/>
          <p:cNvSpPr txBox="1"/>
          <p:nvPr/>
        </p:nvSpPr>
        <p:spPr>
          <a:xfrm>
            <a:off x="3477617" y="2109866"/>
            <a:ext cx="40102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ОБОВ’ЯЗКОВІ ЗАХОДИ</a:t>
            </a:r>
            <a:endParaRPr sz="1200" b="1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9" name="Google Shape;179;p16"/>
          <p:cNvCxnSpPr/>
          <p:nvPr/>
        </p:nvCxnSpPr>
        <p:spPr>
          <a:xfrm>
            <a:off x="4192795" y="2406962"/>
            <a:ext cx="2784968" cy="7393"/>
          </a:xfrm>
          <a:prstGeom prst="straightConnector1">
            <a:avLst/>
          </a:prstGeom>
          <a:noFill/>
          <a:ln w="19050" cap="flat" cmpd="sng">
            <a:solidFill>
              <a:srgbClr val="0082C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16"/>
          <p:cNvSpPr txBox="1"/>
          <p:nvPr/>
        </p:nvSpPr>
        <p:spPr>
          <a:xfrm>
            <a:off x="7362603" y="2137356"/>
            <a:ext cx="40102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УМОВИ</a:t>
            </a:r>
            <a:r>
              <a:rPr lang="ru-RU" sz="1200" b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ВИКЛЮЧЕННЯ</a:t>
            </a:r>
            <a:endParaRPr sz="1200" b="1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" name="Google Shape;181;p16"/>
          <p:cNvCxnSpPr/>
          <p:nvPr/>
        </p:nvCxnSpPr>
        <p:spPr>
          <a:xfrm>
            <a:off x="7659748" y="2405139"/>
            <a:ext cx="3410639" cy="9216"/>
          </a:xfrm>
          <a:prstGeom prst="straightConnector1">
            <a:avLst/>
          </a:prstGeom>
          <a:noFill/>
          <a:ln w="190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2" name="Google Shape;182;p16"/>
          <p:cNvSpPr/>
          <p:nvPr/>
        </p:nvSpPr>
        <p:spPr>
          <a:xfrm>
            <a:off x="4192795" y="2551746"/>
            <a:ext cx="6899345" cy="495597"/>
          </a:xfrm>
          <a:prstGeom prst="rect">
            <a:avLst/>
          </a:prstGeom>
          <a:noFill/>
          <a:ln w="1905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6"/>
          <p:cNvSpPr/>
          <p:nvPr/>
        </p:nvSpPr>
        <p:spPr>
          <a:xfrm>
            <a:off x="4199920" y="4377070"/>
            <a:ext cx="6899343" cy="612201"/>
          </a:xfrm>
          <a:prstGeom prst="rect">
            <a:avLst/>
          </a:prstGeom>
          <a:noFill/>
          <a:ln w="1905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6"/>
          <p:cNvSpPr/>
          <p:nvPr/>
        </p:nvSpPr>
        <p:spPr>
          <a:xfrm>
            <a:off x="4199920" y="3761581"/>
            <a:ext cx="6899344" cy="510385"/>
          </a:xfrm>
          <a:prstGeom prst="rect">
            <a:avLst/>
          </a:prstGeom>
          <a:noFill/>
          <a:ln w="1905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6"/>
          <p:cNvSpPr/>
          <p:nvPr/>
        </p:nvSpPr>
        <p:spPr>
          <a:xfrm>
            <a:off x="4192796" y="3164964"/>
            <a:ext cx="6899344" cy="450501"/>
          </a:xfrm>
          <a:prstGeom prst="rect">
            <a:avLst/>
          </a:prstGeom>
          <a:noFill/>
          <a:ln w="1905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6"/>
          <p:cNvSpPr/>
          <p:nvPr/>
        </p:nvSpPr>
        <p:spPr>
          <a:xfrm>
            <a:off x="4199920" y="5094375"/>
            <a:ext cx="6885619" cy="544215"/>
          </a:xfrm>
          <a:prstGeom prst="rect">
            <a:avLst/>
          </a:prstGeom>
          <a:noFill/>
          <a:ln w="1905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6"/>
          <p:cNvSpPr txBox="1"/>
          <p:nvPr/>
        </p:nvSpPr>
        <p:spPr>
          <a:xfrm>
            <a:off x="7610056" y="3276007"/>
            <a:ext cx="3762794" cy="25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Захід вже виконано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6"/>
          <p:cNvSpPr txBox="1"/>
          <p:nvPr/>
        </p:nvSpPr>
        <p:spPr>
          <a:xfrm>
            <a:off x="7583384" y="3834710"/>
            <a:ext cx="3504735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Простий термін окупності заходу перевищує 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15 років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6"/>
          <p:cNvSpPr txBox="1"/>
          <p:nvPr/>
        </p:nvSpPr>
        <p:spPr>
          <a:xfrm>
            <a:off x="4707184" y="2671730"/>
            <a:ext cx="2511292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 b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усі обов’язкові заходи Пакету А</a:t>
            </a:r>
            <a:endParaRPr sz="1100" b="1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6"/>
          <p:cNvSpPr txBox="1"/>
          <p:nvPr/>
        </p:nvSpPr>
        <p:spPr>
          <a:xfrm>
            <a:off x="7579156" y="2651736"/>
            <a:ext cx="3571821" cy="29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Відповідно до умов виключення обов'язкових заходів Пакету А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6"/>
          <p:cNvSpPr/>
          <p:nvPr/>
        </p:nvSpPr>
        <p:spPr>
          <a:xfrm>
            <a:off x="4321201" y="2601797"/>
            <a:ext cx="415403" cy="415403"/>
          </a:xfrm>
          <a:prstGeom prst="ellipse">
            <a:avLst/>
          </a:prstGeom>
          <a:solidFill>
            <a:srgbClr val="0082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6"/>
          <p:cNvSpPr txBox="1"/>
          <p:nvPr/>
        </p:nvSpPr>
        <p:spPr>
          <a:xfrm>
            <a:off x="4321200" y="2653637"/>
            <a:ext cx="415403" cy="29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6"/>
          <p:cNvSpPr/>
          <p:nvPr/>
        </p:nvSpPr>
        <p:spPr>
          <a:xfrm>
            <a:off x="4314866" y="3177037"/>
            <a:ext cx="415403" cy="415403"/>
          </a:xfrm>
          <a:prstGeom prst="ellipse">
            <a:avLst/>
          </a:prstGeom>
          <a:solidFill>
            <a:srgbClr val="0082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6"/>
          <p:cNvSpPr/>
          <p:nvPr/>
        </p:nvSpPr>
        <p:spPr>
          <a:xfrm>
            <a:off x="4314866" y="3811428"/>
            <a:ext cx="415403" cy="415403"/>
          </a:xfrm>
          <a:prstGeom prst="ellipse">
            <a:avLst/>
          </a:prstGeom>
          <a:solidFill>
            <a:srgbClr val="0082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6"/>
          <p:cNvSpPr/>
          <p:nvPr/>
        </p:nvSpPr>
        <p:spPr>
          <a:xfrm>
            <a:off x="4330987" y="4487084"/>
            <a:ext cx="415403" cy="415403"/>
          </a:xfrm>
          <a:prstGeom prst="ellipse">
            <a:avLst/>
          </a:prstGeom>
          <a:solidFill>
            <a:srgbClr val="0082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8010" y="3884464"/>
            <a:ext cx="200941" cy="24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8485" y="3263392"/>
            <a:ext cx="228161" cy="21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34131" y="4565384"/>
            <a:ext cx="200940" cy="24280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6"/>
          <p:cNvSpPr/>
          <p:nvPr/>
        </p:nvSpPr>
        <p:spPr>
          <a:xfrm>
            <a:off x="4341832" y="5179794"/>
            <a:ext cx="415403" cy="415403"/>
          </a:xfrm>
          <a:prstGeom prst="ellipse">
            <a:avLst/>
          </a:prstGeom>
          <a:solidFill>
            <a:srgbClr val="0082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6"/>
          <p:cNvSpPr/>
          <p:nvPr/>
        </p:nvSpPr>
        <p:spPr>
          <a:xfrm>
            <a:off x="4336508" y="5782204"/>
            <a:ext cx="415403" cy="415403"/>
          </a:xfrm>
          <a:prstGeom prst="ellipse">
            <a:avLst/>
          </a:prstGeom>
          <a:solidFill>
            <a:srgbClr val="0082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77955" y="5240438"/>
            <a:ext cx="169810" cy="27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30127" y="5886626"/>
            <a:ext cx="238813" cy="18924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6"/>
          <p:cNvSpPr/>
          <p:nvPr/>
        </p:nvSpPr>
        <p:spPr>
          <a:xfrm rot="10800000">
            <a:off x="3121159" y="5745358"/>
            <a:ext cx="976707" cy="182375"/>
          </a:xfrm>
          <a:custGeom>
            <a:avLst/>
            <a:gdLst/>
            <a:ahLst/>
            <a:cxnLst/>
            <a:rect l="l" t="t" r="r" b="b"/>
            <a:pathLst>
              <a:path w="1608301" h="1900148" extrusionOk="0">
                <a:moveTo>
                  <a:pt x="0" y="0"/>
                </a:moveTo>
                <a:lnTo>
                  <a:pt x="622374" y="0"/>
                </a:lnTo>
                <a:lnTo>
                  <a:pt x="622374" y="1900149"/>
                </a:lnTo>
                <a:lnTo>
                  <a:pt x="1608301" y="1884786"/>
                </a:lnTo>
              </a:path>
            </a:pathLst>
          </a:custGeom>
          <a:noFill/>
          <a:ln w="12700" cap="flat" cmpd="sng">
            <a:solidFill>
              <a:srgbClr val="0082C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6"/>
          <p:cNvSpPr/>
          <p:nvPr/>
        </p:nvSpPr>
        <p:spPr>
          <a:xfrm>
            <a:off x="4216938" y="5743694"/>
            <a:ext cx="6885619" cy="544215"/>
          </a:xfrm>
          <a:prstGeom prst="rect">
            <a:avLst/>
          </a:prstGeom>
          <a:noFill/>
          <a:ln w="1905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6"/>
          <p:cNvSpPr txBox="1"/>
          <p:nvPr/>
        </p:nvSpPr>
        <p:spPr>
          <a:xfrm>
            <a:off x="4795441" y="5178116"/>
            <a:ext cx="2451661" cy="4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Заміна/ремонт зовнішніх дверей або/та облаштування тамбурів</a:t>
            </a: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6"/>
          <p:cNvSpPr txBox="1"/>
          <p:nvPr/>
        </p:nvSpPr>
        <p:spPr>
          <a:xfrm>
            <a:off x="7587405" y="5126630"/>
            <a:ext cx="3668716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Зовнішні двері знаходяться в задовільному стані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6"/>
          <p:cNvSpPr txBox="1"/>
          <p:nvPr/>
        </p:nvSpPr>
        <p:spPr>
          <a:xfrm>
            <a:off x="4801103" y="5820199"/>
            <a:ext cx="2472086" cy="4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6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Заміна/ремонт вікон та балконів у місцях загального користування</a:t>
            </a:r>
            <a:endParaRPr sz="11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7587405" y="4548885"/>
            <a:ext cx="3504735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Простий термін окупності заходу перевищує 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15 років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6"/>
          <p:cNvSpPr txBox="1"/>
          <p:nvPr/>
        </p:nvSpPr>
        <p:spPr>
          <a:xfrm>
            <a:off x="7579156" y="5756465"/>
            <a:ext cx="3668716" cy="52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Блоки віконні та блоки балконні дверні у МЗК у задовільному стані</a:t>
            </a:r>
            <a:endParaRPr sz="1100">
              <a:solidFill>
                <a:srgbClr val="72BF4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6621" y="600032"/>
            <a:ext cx="4311568" cy="0"/>
          </a:xfrm>
          <a:custGeom>
            <a:avLst/>
            <a:gdLst/>
            <a:ahLst/>
            <a:cxnLst/>
            <a:rect l="l" t="t" r="r" b="b"/>
            <a:pathLst>
              <a:path w="7110095">
                <a:moveTo>
                  <a:pt x="0" y="0"/>
                </a:moveTo>
                <a:lnTo>
                  <a:pt x="7109731" y="0"/>
                </a:lnTo>
              </a:path>
            </a:pathLst>
          </a:custGeom>
          <a:ln w="20941">
            <a:solidFill>
              <a:srgbClr val="0082C6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3" name="object 3"/>
          <p:cNvSpPr txBox="1"/>
          <p:nvPr/>
        </p:nvSpPr>
        <p:spPr>
          <a:xfrm>
            <a:off x="2700089" y="2909385"/>
            <a:ext cx="1531402" cy="139334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081" indent="-385" algn="ctr">
              <a:spcBef>
                <a:spcPts val="58"/>
              </a:spcBef>
            </a:pPr>
            <a:r>
              <a:rPr sz="3002" spc="-24" dirty="0">
                <a:solidFill>
                  <a:srgbClr val="0C7014"/>
                </a:solidFill>
              </a:rPr>
              <a:t>Розгляд  </a:t>
            </a:r>
            <a:r>
              <a:rPr sz="3002" spc="36" dirty="0">
                <a:solidFill>
                  <a:srgbClr val="0C7014"/>
                </a:solidFill>
              </a:rPr>
              <a:t>заявок  </a:t>
            </a:r>
            <a:r>
              <a:rPr sz="3002" spc="139" dirty="0">
                <a:solidFill>
                  <a:srgbClr val="0C7014"/>
                </a:solidFill>
              </a:rPr>
              <a:t>Фондом</a:t>
            </a:r>
            <a:endParaRPr sz="3002"/>
          </a:p>
        </p:txBody>
      </p:sp>
      <p:sp>
        <p:nvSpPr>
          <p:cNvPr id="4" name="object 4"/>
          <p:cNvSpPr/>
          <p:nvPr/>
        </p:nvSpPr>
        <p:spPr>
          <a:xfrm>
            <a:off x="933813" y="1170959"/>
            <a:ext cx="4984400" cy="4711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5" name="object 5"/>
          <p:cNvSpPr txBox="1"/>
          <p:nvPr/>
        </p:nvSpPr>
        <p:spPr>
          <a:xfrm>
            <a:off x="4126286" y="1114904"/>
            <a:ext cx="2496759" cy="4367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400"/>
              </a:lnSpc>
              <a:spcBef>
                <a:spcPts val="58"/>
              </a:spcBef>
            </a:pPr>
            <a:r>
              <a:rPr sz="1395" spc="3" dirty="0"/>
              <a:t>ОСББ </a:t>
            </a:r>
            <a:r>
              <a:rPr sz="1395" spc="-6" dirty="0"/>
              <a:t>подає пакет  </a:t>
            </a:r>
            <a:r>
              <a:rPr sz="1395" dirty="0"/>
              <a:t>документів у </a:t>
            </a:r>
            <a:r>
              <a:rPr sz="1395" spc="-3" dirty="0"/>
              <a:t>відділення банку</a:t>
            </a:r>
            <a:endParaRPr sz="1395"/>
          </a:p>
        </p:txBody>
      </p:sp>
      <p:sp>
        <p:nvSpPr>
          <p:cNvPr id="6" name="object 6"/>
          <p:cNvSpPr txBox="1"/>
          <p:nvPr/>
        </p:nvSpPr>
        <p:spPr>
          <a:xfrm>
            <a:off x="797335" y="2280048"/>
            <a:ext cx="1243759" cy="4367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15519" marR="3081" indent="-108203">
              <a:lnSpc>
                <a:spcPct val="100400"/>
              </a:lnSpc>
              <a:spcBef>
                <a:spcPts val="58"/>
              </a:spcBef>
            </a:pPr>
            <a:r>
              <a:rPr sz="1395" spc="3" dirty="0"/>
              <a:t>ОСББ</a:t>
            </a:r>
            <a:r>
              <a:rPr sz="1395" spc="-55" dirty="0"/>
              <a:t> </a:t>
            </a:r>
            <a:r>
              <a:rPr sz="1395" dirty="0"/>
              <a:t>отримує  грант/транш</a:t>
            </a:r>
            <a:endParaRPr sz="1395"/>
          </a:p>
        </p:txBody>
      </p:sp>
      <p:sp>
        <p:nvSpPr>
          <p:cNvPr id="7" name="object 7"/>
          <p:cNvSpPr txBox="1"/>
          <p:nvPr/>
        </p:nvSpPr>
        <p:spPr>
          <a:xfrm>
            <a:off x="5966468" y="2772666"/>
            <a:ext cx="1380456" cy="65141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400"/>
              </a:lnSpc>
              <a:spcBef>
                <a:spcPts val="58"/>
              </a:spcBef>
            </a:pPr>
            <a:r>
              <a:rPr sz="1395" dirty="0"/>
              <a:t>Банк у </a:t>
            </a:r>
            <a:r>
              <a:rPr sz="1395" spc="-3" dirty="0"/>
              <a:t>3-денний  </a:t>
            </a:r>
            <a:r>
              <a:rPr sz="1395" dirty="0"/>
              <a:t>строк </a:t>
            </a:r>
            <a:r>
              <a:rPr sz="1395" spc="-6" dirty="0"/>
              <a:t>передає  </a:t>
            </a:r>
            <a:r>
              <a:rPr sz="1395" dirty="0"/>
              <a:t>заявку до</a:t>
            </a:r>
            <a:r>
              <a:rPr sz="1395" spc="-42" dirty="0"/>
              <a:t> </a:t>
            </a:r>
            <a:r>
              <a:rPr sz="1395" dirty="0"/>
              <a:t>Фонду</a:t>
            </a:r>
            <a:endParaRPr sz="1395"/>
          </a:p>
        </p:txBody>
      </p:sp>
      <p:sp>
        <p:nvSpPr>
          <p:cNvPr id="8" name="object 8"/>
          <p:cNvSpPr txBox="1"/>
          <p:nvPr/>
        </p:nvSpPr>
        <p:spPr>
          <a:xfrm>
            <a:off x="253759" y="5042104"/>
            <a:ext cx="1388543" cy="108075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935320" algn="r">
              <a:lnSpc>
                <a:spcPct val="100400"/>
              </a:lnSpc>
              <a:spcBef>
                <a:spcPts val="58"/>
              </a:spcBef>
            </a:pPr>
            <a:r>
              <a:rPr sz="1395" spc="-3" dirty="0"/>
              <a:t>Фонд  </a:t>
            </a:r>
            <a:r>
              <a:rPr sz="1395" dirty="0"/>
              <a:t>повідомляє  </a:t>
            </a:r>
            <a:r>
              <a:rPr sz="1395" spc="3" dirty="0"/>
              <a:t>ОСББ</a:t>
            </a:r>
            <a:r>
              <a:rPr sz="1395" spc="-52" dirty="0"/>
              <a:t> </a:t>
            </a:r>
            <a:r>
              <a:rPr sz="1395" dirty="0"/>
              <a:t>про  рішення</a:t>
            </a:r>
            <a:r>
              <a:rPr sz="1395" spc="-45" dirty="0"/>
              <a:t> </a:t>
            </a:r>
            <a:r>
              <a:rPr sz="1395" spc="-3" dirty="0"/>
              <a:t>поштою  </a:t>
            </a:r>
            <a:r>
              <a:rPr sz="1395" spc="-9" dirty="0"/>
              <a:t>та </a:t>
            </a:r>
            <a:r>
              <a:rPr sz="1395" spc="-15" dirty="0"/>
              <a:t>ел.</a:t>
            </a:r>
            <a:r>
              <a:rPr sz="1395" spc="-30" dirty="0"/>
              <a:t> </a:t>
            </a:r>
            <a:r>
              <a:rPr sz="1395" spc="-3" dirty="0"/>
              <a:t>поштою</a:t>
            </a:r>
            <a:endParaRPr sz="1395"/>
          </a:p>
        </p:txBody>
      </p:sp>
      <p:sp>
        <p:nvSpPr>
          <p:cNvPr id="9" name="object 9"/>
          <p:cNvSpPr txBox="1"/>
          <p:nvPr/>
        </p:nvSpPr>
        <p:spPr>
          <a:xfrm>
            <a:off x="5389952" y="4908864"/>
            <a:ext cx="1720854" cy="129543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400"/>
              </a:lnSpc>
              <a:spcBef>
                <a:spcPts val="58"/>
              </a:spcBef>
            </a:pPr>
            <a:r>
              <a:rPr sz="1395" dirty="0"/>
              <a:t>Фонд оцінює </a:t>
            </a:r>
            <a:r>
              <a:rPr sz="1395" spc="3" dirty="0"/>
              <a:t>заявку  </a:t>
            </a:r>
            <a:r>
              <a:rPr sz="1395" spc="-9" dirty="0"/>
              <a:t>та </a:t>
            </a:r>
            <a:r>
              <a:rPr sz="1395" dirty="0"/>
              <a:t>приймає </a:t>
            </a:r>
            <a:r>
              <a:rPr sz="1395" spc="-3" dirty="0"/>
              <a:t>рішення:  </a:t>
            </a:r>
            <a:r>
              <a:rPr sz="1395" i="1" dirty="0"/>
              <a:t>а)</a:t>
            </a:r>
            <a:r>
              <a:rPr sz="1395" i="1" spc="-6" dirty="0"/>
              <a:t> </a:t>
            </a:r>
            <a:r>
              <a:rPr sz="1395" i="1" spc="-9" dirty="0"/>
              <a:t>схвалити</a:t>
            </a:r>
            <a:endParaRPr sz="1395"/>
          </a:p>
          <a:p>
            <a:pPr marL="7701">
              <a:spcBef>
                <a:spcPts val="6"/>
              </a:spcBef>
            </a:pPr>
            <a:r>
              <a:rPr sz="1395" i="1" dirty="0"/>
              <a:t>б) відхилити</a:t>
            </a:r>
            <a:endParaRPr sz="1395"/>
          </a:p>
          <a:p>
            <a:pPr marL="7701" marR="344247">
              <a:lnSpc>
                <a:spcPct val="100400"/>
              </a:lnSpc>
            </a:pPr>
            <a:r>
              <a:rPr sz="1395" i="1" dirty="0"/>
              <a:t>в) </a:t>
            </a:r>
            <a:r>
              <a:rPr sz="1395" i="1" spc="-6" dirty="0"/>
              <a:t>повернути </a:t>
            </a:r>
            <a:r>
              <a:rPr sz="1395" i="1" spc="-3" dirty="0"/>
              <a:t>на  доопрацювання</a:t>
            </a:r>
            <a:endParaRPr sz="1395"/>
          </a:p>
        </p:txBody>
      </p:sp>
      <p:sp>
        <p:nvSpPr>
          <p:cNvPr id="10" name="object 10"/>
          <p:cNvSpPr/>
          <p:nvPr/>
        </p:nvSpPr>
        <p:spPr>
          <a:xfrm>
            <a:off x="7638942" y="1587"/>
            <a:ext cx="4553003" cy="6854534"/>
          </a:xfrm>
          <a:custGeom>
            <a:avLst/>
            <a:gdLst/>
            <a:ahLst/>
            <a:cxnLst/>
            <a:rect l="l" t="t" r="r" b="b"/>
            <a:pathLst>
              <a:path w="7508240" h="11303635">
                <a:moveTo>
                  <a:pt x="0" y="11303320"/>
                </a:moveTo>
                <a:lnTo>
                  <a:pt x="7507614" y="11303320"/>
                </a:lnTo>
                <a:lnTo>
                  <a:pt x="7507614" y="0"/>
                </a:lnTo>
                <a:lnTo>
                  <a:pt x="0" y="0"/>
                </a:lnTo>
                <a:lnTo>
                  <a:pt x="0" y="11303320"/>
                </a:lnTo>
                <a:close/>
              </a:path>
            </a:pathLst>
          </a:custGeom>
          <a:solidFill>
            <a:srgbClr val="0C7014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217817" y="573084"/>
            <a:ext cx="3483294" cy="274085"/>
          </a:xfrm>
          <a:prstGeom prst="rect">
            <a:avLst/>
          </a:prstGeom>
        </p:spPr>
        <p:txBody>
          <a:bodyPr spcFirstLastPara="1" vert="horz" wrap="square" lIns="0" tIns="9242" rIns="0" bIns="0" rtlCol="0" anchor="ctr" anchorCtr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sz="1637" spc="-15" dirty="0">
                <a:solidFill>
                  <a:srgbClr val="FFFFFF"/>
                </a:solidFill>
              </a:rPr>
              <a:t>Грант </a:t>
            </a:r>
            <a:r>
              <a:rPr sz="1637" dirty="0">
                <a:solidFill>
                  <a:srgbClr val="FFFFFF"/>
                </a:solidFill>
              </a:rPr>
              <a:t>виплачується </a:t>
            </a:r>
            <a:r>
              <a:rPr sz="1637" spc="3" dirty="0">
                <a:solidFill>
                  <a:srgbClr val="FFFFFF"/>
                </a:solidFill>
              </a:rPr>
              <a:t>3-ма</a:t>
            </a:r>
            <a:r>
              <a:rPr sz="1637" spc="-69" dirty="0">
                <a:solidFill>
                  <a:srgbClr val="FFFFFF"/>
                </a:solidFill>
              </a:rPr>
              <a:t> </a:t>
            </a:r>
            <a:r>
              <a:rPr sz="1637" spc="6" dirty="0">
                <a:solidFill>
                  <a:srgbClr val="FFFFFF"/>
                </a:solidFill>
              </a:rPr>
              <a:t>траншами</a:t>
            </a:r>
            <a:endParaRPr sz="1637"/>
          </a:p>
        </p:txBody>
      </p:sp>
      <p:sp>
        <p:nvSpPr>
          <p:cNvPr id="12" name="object 12"/>
          <p:cNvSpPr txBox="1"/>
          <p:nvPr/>
        </p:nvSpPr>
        <p:spPr>
          <a:xfrm>
            <a:off x="8217817" y="1079436"/>
            <a:ext cx="3232232" cy="100620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1637" spc="6" dirty="0">
                <a:solidFill>
                  <a:srgbClr val="FFFFFF"/>
                </a:solidFill>
              </a:rPr>
              <a:t>Принцип </a:t>
            </a:r>
            <a:r>
              <a:rPr sz="1637" spc="-3" dirty="0">
                <a:solidFill>
                  <a:srgbClr val="FFFFFF"/>
                </a:solidFill>
              </a:rPr>
              <a:t>«єдиного </a:t>
            </a:r>
            <a:r>
              <a:rPr sz="1637" spc="3" dirty="0">
                <a:solidFill>
                  <a:srgbClr val="FFFFFF"/>
                </a:solidFill>
              </a:rPr>
              <a:t>вікна»</a:t>
            </a:r>
            <a:r>
              <a:rPr sz="1637" spc="-36" dirty="0">
                <a:solidFill>
                  <a:srgbClr val="FFFFFF"/>
                </a:solidFill>
              </a:rPr>
              <a:t> </a:t>
            </a:r>
            <a:r>
              <a:rPr sz="1637" spc="6" dirty="0">
                <a:solidFill>
                  <a:srgbClr val="FFFFFF"/>
                </a:solidFill>
              </a:rPr>
              <a:t>–</a:t>
            </a:r>
            <a:endParaRPr sz="1637"/>
          </a:p>
          <a:p>
            <a:pPr marL="7701">
              <a:spcBef>
                <a:spcPts val="12"/>
              </a:spcBef>
            </a:pPr>
            <a:r>
              <a:rPr sz="1637" dirty="0">
                <a:solidFill>
                  <a:srgbClr val="FFFFFF"/>
                </a:solidFill>
              </a:rPr>
              <a:t>Подання </a:t>
            </a:r>
            <a:r>
              <a:rPr sz="1637" spc="3" dirty="0">
                <a:solidFill>
                  <a:srgbClr val="FFFFFF"/>
                </a:solidFill>
              </a:rPr>
              <a:t>документів</a:t>
            </a:r>
            <a:r>
              <a:rPr sz="1637" spc="-42" dirty="0">
                <a:solidFill>
                  <a:srgbClr val="FFFFFF"/>
                </a:solidFill>
              </a:rPr>
              <a:t> </a:t>
            </a:r>
            <a:r>
              <a:rPr sz="1637" spc="6" dirty="0">
                <a:solidFill>
                  <a:srgbClr val="FFFFFF"/>
                </a:solidFill>
              </a:rPr>
              <a:t>ОСББ</a:t>
            </a:r>
            <a:endParaRPr sz="1637"/>
          </a:p>
          <a:p>
            <a:pPr marL="7701" marR="3081">
              <a:lnSpc>
                <a:spcPct val="100699"/>
              </a:lnSpc>
              <a:spcBef>
                <a:spcPts val="3"/>
              </a:spcBef>
            </a:pPr>
            <a:r>
              <a:rPr sz="1637" spc="-9" dirty="0">
                <a:solidFill>
                  <a:srgbClr val="FFFFFF"/>
                </a:solidFill>
              </a:rPr>
              <a:t>щодо </a:t>
            </a:r>
            <a:r>
              <a:rPr sz="1637" spc="3" dirty="0">
                <a:solidFill>
                  <a:srgbClr val="FFFFFF"/>
                </a:solidFill>
              </a:rPr>
              <a:t>участі </a:t>
            </a:r>
            <a:r>
              <a:rPr sz="1637" spc="6" dirty="0">
                <a:solidFill>
                  <a:srgbClr val="FFFFFF"/>
                </a:solidFill>
              </a:rPr>
              <a:t>в </a:t>
            </a:r>
            <a:r>
              <a:rPr sz="1637" spc="3" dirty="0">
                <a:solidFill>
                  <a:srgbClr val="FFFFFF"/>
                </a:solidFill>
              </a:rPr>
              <a:t>Програмі </a:t>
            </a:r>
            <a:r>
              <a:rPr sz="1637" spc="-9" dirty="0">
                <a:solidFill>
                  <a:srgbClr val="FFFFFF"/>
                </a:solidFill>
              </a:rPr>
              <a:t>ведеться  </a:t>
            </a:r>
            <a:r>
              <a:rPr sz="1637" spc="-3" dirty="0">
                <a:solidFill>
                  <a:srgbClr val="FFFFFF"/>
                </a:solidFill>
              </a:rPr>
              <a:t>через </a:t>
            </a:r>
            <a:r>
              <a:rPr sz="1637" spc="3" dirty="0">
                <a:solidFill>
                  <a:srgbClr val="FFFFFF"/>
                </a:solidFill>
              </a:rPr>
              <a:t>відділення</a:t>
            </a:r>
            <a:r>
              <a:rPr sz="1637" spc="-30" dirty="0">
                <a:solidFill>
                  <a:srgbClr val="FFFFFF"/>
                </a:solidFill>
              </a:rPr>
              <a:t> </a:t>
            </a:r>
            <a:r>
              <a:rPr sz="1637" dirty="0">
                <a:solidFill>
                  <a:srgbClr val="FFFFFF"/>
                </a:solidFill>
              </a:rPr>
              <a:t>банку-партнера</a:t>
            </a:r>
            <a:endParaRPr sz="1637"/>
          </a:p>
        </p:txBody>
      </p:sp>
      <p:sp>
        <p:nvSpPr>
          <p:cNvPr id="13" name="object 13"/>
          <p:cNvSpPr txBox="1"/>
          <p:nvPr/>
        </p:nvSpPr>
        <p:spPr>
          <a:xfrm>
            <a:off x="8217818" y="2336273"/>
            <a:ext cx="2995802" cy="76817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699"/>
              </a:lnSpc>
              <a:spcBef>
                <a:spcPts val="58"/>
              </a:spcBef>
            </a:pPr>
            <a:r>
              <a:rPr sz="1637" spc="3" dirty="0">
                <a:solidFill>
                  <a:srgbClr val="FFFFFF"/>
                </a:solidFill>
              </a:rPr>
              <a:t>Фонд перевіряє </a:t>
            </a:r>
            <a:r>
              <a:rPr sz="1637" spc="-3" dirty="0">
                <a:solidFill>
                  <a:srgbClr val="FFFFFF"/>
                </a:solidFill>
              </a:rPr>
              <a:t>усі </a:t>
            </a:r>
            <a:r>
              <a:rPr sz="1637" spc="3" dirty="0">
                <a:solidFill>
                  <a:srgbClr val="FFFFFF"/>
                </a:solidFill>
              </a:rPr>
              <a:t>документи,  </a:t>
            </a:r>
            <a:r>
              <a:rPr sz="1637" spc="-3" dirty="0">
                <a:solidFill>
                  <a:srgbClr val="FFFFFF"/>
                </a:solidFill>
              </a:rPr>
              <a:t>що стосуються</a:t>
            </a:r>
            <a:r>
              <a:rPr sz="1637" dirty="0">
                <a:solidFill>
                  <a:srgbClr val="FFFFFF"/>
                </a:solidFill>
              </a:rPr>
              <a:t> </a:t>
            </a:r>
            <a:r>
              <a:rPr sz="1637" spc="6" dirty="0">
                <a:solidFill>
                  <a:srgbClr val="FFFFFF"/>
                </a:solidFill>
              </a:rPr>
              <a:t>Програми</a:t>
            </a:r>
            <a:endParaRPr sz="1637"/>
          </a:p>
          <a:p>
            <a:pPr marL="7701">
              <a:spcBef>
                <a:spcPts val="15"/>
              </a:spcBef>
            </a:pPr>
            <a:r>
              <a:rPr sz="1637" spc="-6" dirty="0">
                <a:solidFill>
                  <a:srgbClr val="FFFFFF"/>
                </a:solidFill>
              </a:rPr>
              <a:t>та </a:t>
            </a:r>
            <a:r>
              <a:rPr sz="1637" spc="-3" dirty="0">
                <a:solidFill>
                  <a:srgbClr val="FFFFFF"/>
                </a:solidFill>
              </a:rPr>
              <a:t>виплати</a:t>
            </a:r>
            <a:r>
              <a:rPr sz="1637" spc="6" dirty="0">
                <a:solidFill>
                  <a:srgbClr val="FFFFFF"/>
                </a:solidFill>
              </a:rPr>
              <a:t> гранту</a:t>
            </a:r>
            <a:endParaRPr sz="1637"/>
          </a:p>
        </p:txBody>
      </p:sp>
      <p:sp>
        <p:nvSpPr>
          <p:cNvPr id="14" name="object 14"/>
          <p:cNvSpPr txBox="1"/>
          <p:nvPr/>
        </p:nvSpPr>
        <p:spPr>
          <a:xfrm>
            <a:off x="8217817" y="3341743"/>
            <a:ext cx="2586864" cy="7548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699"/>
              </a:lnSpc>
              <a:spcBef>
                <a:spcPts val="58"/>
              </a:spcBef>
            </a:pPr>
            <a:r>
              <a:rPr sz="1637" spc="-15" dirty="0">
                <a:solidFill>
                  <a:srgbClr val="FFFFFF"/>
                </a:solidFill>
              </a:rPr>
              <a:t>Грант </a:t>
            </a:r>
            <a:r>
              <a:rPr sz="1637" dirty="0">
                <a:solidFill>
                  <a:srgbClr val="FFFFFF"/>
                </a:solidFill>
              </a:rPr>
              <a:t>виплачується </a:t>
            </a:r>
            <a:r>
              <a:rPr sz="1637" spc="6" dirty="0">
                <a:solidFill>
                  <a:srgbClr val="FFFFFF"/>
                </a:solidFill>
              </a:rPr>
              <a:t>ОСББ  </a:t>
            </a:r>
            <a:r>
              <a:rPr sz="1637" spc="3" dirty="0">
                <a:solidFill>
                  <a:srgbClr val="FFFFFF"/>
                </a:solidFill>
              </a:rPr>
              <a:t>тільки після </a:t>
            </a:r>
            <a:r>
              <a:rPr sz="1637" spc="6" dirty="0">
                <a:solidFill>
                  <a:srgbClr val="FFFFFF"/>
                </a:solidFill>
              </a:rPr>
              <a:t>понесення  </a:t>
            </a:r>
            <a:r>
              <a:rPr sz="1637" spc="3" dirty="0">
                <a:solidFill>
                  <a:srgbClr val="FFFFFF"/>
                </a:solidFill>
              </a:rPr>
              <a:t>відповідних</a:t>
            </a:r>
            <a:r>
              <a:rPr sz="1637" spc="-6" dirty="0">
                <a:solidFill>
                  <a:srgbClr val="FFFFFF"/>
                </a:solidFill>
              </a:rPr>
              <a:t> </a:t>
            </a:r>
            <a:r>
              <a:rPr sz="1637" spc="-3" dirty="0">
                <a:solidFill>
                  <a:srgbClr val="FFFFFF"/>
                </a:solidFill>
              </a:rPr>
              <a:t>витрат</a:t>
            </a:r>
            <a:endParaRPr sz="1637"/>
          </a:p>
        </p:txBody>
      </p:sp>
      <p:sp>
        <p:nvSpPr>
          <p:cNvPr id="15" name="object 15"/>
          <p:cNvSpPr txBox="1"/>
          <p:nvPr/>
        </p:nvSpPr>
        <p:spPr>
          <a:xfrm>
            <a:off x="8217817" y="4347213"/>
            <a:ext cx="2815592" cy="127703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699"/>
              </a:lnSpc>
              <a:spcBef>
                <a:spcPts val="58"/>
              </a:spcBef>
            </a:pPr>
            <a:r>
              <a:rPr sz="1637" spc="-3" dirty="0">
                <a:solidFill>
                  <a:srgbClr val="FFFFFF"/>
                </a:solidFill>
              </a:rPr>
              <a:t>Кредит </a:t>
            </a:r>
            <a:r>
              <a:rPr sz="1637" spc="3" dirty="0">
                <a:solidFill>
                  <a:srgbClr val="FFFFFF"/>
                </a:solidFill>
              </a:rPr>
              <a:t>не </a:t>
            </a:r>
            <a:r>
              <a:rPr sz="1637" spc="6" dirty="0">
                <a:solidFill>
                  <a:srgbClr val="FFFFFF"/>
                </a:solidFill>
              </a:rPr>
              <a:t>є </a:t>
            </a:r>
            <a:r>
              <a:rPr sz="1637" spc="3" dirty="0">
                <a:solidFill>
                  <a:srgbClr val="FFFFFF"/>
                </a:solidFill>
              </a:rPr>
              <a:t>обов’язковим.  </a:t>
            </a:r>
            <a:r>
              <a:rPr sz="1637" spc="6" dirty="0">
                <a:solidFill>
                  <a:srgbClr val="FFFFFF"/>
                </a:solidFill>
              </a:rPr>
              <a:t>Оцінку </a:t>
            </a:r>
            <a:r>
              <a:rPr sz="1637" dirty="0">
                <a:solidFill>
                  <a:srgbClr val="FFFFFF"/>
                </a:solidFill>
              </a:rPr>
              <a:t>кредитоспроможності  </a:t>
            </a:r>
            <a:r>
              <a:rPr sz="1637" spc="6" dirty="0">
                <a:solidFill>
                  <a:srgbClr val="FFFFFF"/>
                </a:solidFill>
              </a:rPr>
              <a:t>ОСББ </a:t>
            </a:r>
            <a:r>
              <a:rPr sz="1637" spc="-6" dirty="0">
                <a:solidFill>
                  <a:srgbClr val="FFFFFF"/>
                </a:solidFill>
              </a:rPr>
              <a:t>та </a:t>
            </a:r>
            <a:r>
              <a:rPr sz="1637" dirty="0">
                <a:solidFill>
                  <a:srgbClr val="FFFFFF"/>
                </a:solidFill>
              </a:rPr>
              <a:t>ухвалення </a:t>
            </a:r>
            <a:r>
              <a:rPr sz="1637" spc="3" dirty="0">
                <a:solidFill>
                  <a:srgbClr val="FFFFFF"/>
                </a:solidFill>
              </a:rPr>
              <a:t>рішення  </a:t>
            </a:r>
            <a:r>
              <a:rPr sz="1637" spc="6" dirty="0">
                <a:solidFill>
                  <a:srgbClr val="FFFFFF"/>
                </a:solidFill>
              </a:rPr>
              <a:t>про </a:t>
            </a:r>
            <a:r>
              <a:rPr sz="1637" spc="3" dirty="0">
                <a:solidFill>
                  <a:srgbClr val="FFFFFF"/>
                </a:solidFill>
              </a:rPr>
              <a:t>позику </a:t>
            </a:r>
            <a:r>
              <a:rPr sz="1637" spc="-3" dirty="0">
                <a:solidFill>
                  <a:srgbClr val="FFFFFF"/>
                </a:solidFill>
              </a:rPr>
              <a:t>здійснює</a:t>
            </a:r>
            <a:r>
              <a:rPr sz="1637" spc="-15" dirty="0">
                <a:solidFill>
                  <a:srgbClr val="FFFFFF"/>
                </a:solidFill>
              </a:rPr>
              <a:t> </a:t>
            </a:r>
            <a:r>
              <a:rPr sz="1637" spc="-6" dirty="0">
                <a:solidFill>
                  <a:srgbClr val="FFFFFF"/>
                </a:solidFill>
              </a:rPr>
              <a:t>банк</a:t>
            </a:r>
            <a:endParaRPr sz="1637"/>
          </a:p>
          <a:p>
            <a:pPr marL="7701">
              <a:spcBef>
                <a:spcPts val="15"/>
              </a:spcBef>
            </a:pPr>
            <a:r>
              <a:rPr sz="1637" spc="6" dirty="0">
                <a:solidFill>
                  <a:srgbClr val="FFFFFF"/>
                </a:solidFill>
              </a:rPr>
              <a:t>у </a:t>
            </a:r>
            <a:r>
              <a:rPr sz="1637" spc="-3" dirty="0">
                <a:solidFill>
                  <a:srgbClr val="FFFFFF"/>
                </a:solidFill>
              </a:rPr>
              <a:t>разі </a:t>
            </a:r>
            <a:r>
              <a:rPr sz="1637" dirty="0">
                <a:solidFill>
                  <a:srgbClr val="FFFFFF"/>
                </a:solidFill>
              </a:rPr>
              <a:t>звернення</a:t>
            </a:r>
            <a:r>
              <a:rPr sz="1637" spc="-9" dirty="0">
                <a:solidFill>
                  <a:srgbClr val="FFFFFF"/>
                </a:solidFill>
              </a:rPr>
              <a:t> </a:t>
            </a:r>
            <a:r>
              <a:rPr sz="1637" spc="6" dirty="0">
                <a:solidFill>
                  <a:srgbClr val="FFFFFF"/>
                </a:solidFill>
              </a:rPr>
              <a:t>ОСББ</a:t>
            </a:r>
            <a:endParaRPr sz="1637"/>
          </a:p>
        </p:txBody>
      </p:sp>
      <p:sp>
        <p:nvSpPr>
          <p:cNvPr id="16" name="object 16"/>
          <p:cNvSpPr txBox="1"/>
          <p:nvPr/>
        </p:nvSpPr>
        <p:spPr>
          <a:xfrm>
            <a:off x="8217818" y="5855417"/>
            <a:ext cx="2413970" cy="50040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699"/>
              </a:lnSpc>
              <a:spcBef>
                <a:spcPts val="58"/>
              </a:spcBef>
            </a:pPr>
            <a:r>
              <a:rPr sz="1637" spc="-3" dirty="0">
                <a:solidFill>
                  <a:srgbClr val="FFFFFF"/>
                </a:solidFill>
              </a:rPr>
              <a:t>Середній </a:t>
            </a:r>
            <a:r>
              <a:rPr sz="1637" spc="6" dirty="0">
                <a:solidFill>
                  <a:srgbClr val="FFFFFF"/>
                </a:solidFill>
              </a:rPr>
              <a:t>строк </a:t>
            </a:r>
            <a:r>
              <a:rPr sz="1637" spc="-6" dirty="0">
                <a:solidFill>
                  <a:srgbClr val="FFFFFF"/>
                </a:solidFill>
              </a:rPr>
              <a:t>розгляду  </a:t>
            </a:r>
            <a:r>
              <a:rPr sz="1637" dirty="0">
                <a:solidFill>
                  <a:srgbClr val="FFFFFF"/>
                </a:solidFill>
              </a:rPr>
              <a:t>заявок </a:t>
            </a:r>
            <a:r>
              <a:rPr sz="1637" spc="6" dirty="0">
                <a:solidFill>
                  <a:srgbClr val="FFFFFF"/>
                </a:solidFill>
              </a:rPr>
              <a:t>– 1</a:t>
            </a:r>
            <a:r>
              <a:rPr sz="1637" spc="-12" dirty="0">
                <a:solidFill>
                  <a:srgbClr val="FFFFFF"/>
                </a:solidFill>
              </a:rPr>
              <a:t> </a:t>
            </a:r>
            <a:r>
              <a:rPr sz="1637" spc="3" dirty="0">
                <a:solidFill>
                  <a:srgbClr val="FFFFFF"/>
                </a:solidFill>
              </a:rPr>
              <a:t>місяць</a:t>
            </a:r>
            <a:endParaRPr sz="1637"/>
          </a:p>
        </p:txBody>
      </p:sp>
      <p:sp>
        <p:nvSpPr>
          <p:cNvPr id="17" name="object 17"/>
          <p:cNvSpPr/>
          <p:nvPr/>
        </p:nvSpPr>
        <p:spPr>
          <a:xfrm>
            <a:off x="7991342" y="654404"/>
            <a:ext cx="127456" cy="127456"/>
          </a:xfrm>
          <a:custGeom>
            <a:avLst/>
            <a:gdLst/>
            <a:ahLst/>
            <a:cxnLst/>
            <a:rect l="l" t="t" r="r" b="b"/>
            <a:pathLst>
              <a:path w="210184" h="210184">
                <a:moveTo>
                  <a:pt x="0" y="209574"/>
                </a:moveTo>
                <a:lnTo>
                  <a:pt x="209574" y="209574"/>
                </a:lnTo>
                <a:lnTo>
                  <a:pt x="209574" y="0"/>
                </a:lnTo>
                <a:lnTo>
                  <a:pt x="0" y="0"/>
                </a:lnTo>
                <a:lnTo>
                  <a:pt x="0" y="209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8" name="object 18"/>
          <p:cNvSpPr/>
          <p:nvPr/>
        </p:nvSpPr>
        <p:spPr>
          <a:xfrm>
            <a:off x="7991342" y="1156273"/>
            <a:ext cx="127456" cy="127456"/>
          </a:xfrm>
          <a:custGeom>
            <a:avLst/>
            <a:gdLst/>
            <a:ahLst/>
            <a:cxnLst/>
            <a:rect l="l" t="t" r="r" b="b"/>
            <a:pathLst>
              <a:path w="210184" h="210185">
                <a:moveTo>
                  <a:pt x="0" y="209574"/>
                </a:moveTo>
                <a:lnTo>
                  <a:pt x="209574" y="209574"/>
                </a:lnTo>
                <a:lnTo>
                  <a:pt x="209574" y="0"/>
                </a:lnTo>
                <a:lnTo>
                  <a:pt x="0" y="0"/>
                </a:lnTo>
                <a:lnTo>
                  <a:pt x="0" y="209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19" name="object 19"/>
          <p:cNvSpPr/>
          <p:nvPr/>
        </p:nvSpPr>
        <p:spPr>
          <a:xfrm>
            <a:off x="7991342" y="2423295"/>
            <a:ext cx="127456" cy="127456"/>
          </a:xfrm>
          <a:custGeom>
            <a:avLst/>
            <a:gdLst/>
            <a:ahLst/>
            <a:cxnLst/>
            <a:rect l="l" t="t" r="r" b="b"/>
            <a:pathLst>
              <a:path w="210184" h="210185">
                <a:moveTo>
                  <a:pt x="0" y="209574"/>
                </a:moveTo>
                <a:lnTo>
                  <a:pt x="209574" y="209574"/>
                </a:lnTo>
                <a:lnTo>
                  <a:pt x="209574" y="0"/>
                </a:lnTo>
                <a:lnTo>
                  <a:pt x="0" y="0"/>
                </a:lnTo>
                <a:lnTo>
                  <a:pt x="0" y="209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0" name="object 20"/>
          <p:cNvSpPr/>
          <p:nvPr/>
        </p:nvSpPr>
        <p:spPr>
          <a:xfrm>
            <a:off x="7991342" y="3421622"/>
            <a:ext cx="127456" cy="127456"/>
          </a:xfrm>
          <a:custGeom>
            <a:avLst/>
            <a:gdLst/>
            <a:ahLst/>
            <a:cxnLst/>
            <a:rect l="l" t="t" r="r" b="b"/>
            <a:pathLst>
              <a:path w="210184" h="210185">
                <a:moveTo>
                  <a:pt x="0" y="209574"/>
                </a:moveTo>
                <a:lnTo>
                  <a:pt x="209574" y="209574"/>
                </a:lnTo>
                <a:lnTo>
                  <a:pt x="209574" y="0"/>
                </a:lnTo>
                <a:lnTo>
                  <a:pt x="0" y="0"/>
                </a:lnTo>
                <a:lnTo>
                  <a:pt x="0" y="209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1" name="object 21"/>
          <p:cNvSpPr/>
          <p:nvPr/>
        </p:nvSpPr>
        <p:spPr>
          <a:xfrm>
            <a:off x="7991342" y="4419950"/>
            <a:ext cx="127456" cy="127456"/>
          </a:xfrm>
          <a:custGeom>
            <a:avLst/>
            <a:gdLst/>
            <a:ahLst/>
            <a:cxnLst/>
            <a:rect l="l" t="t" r="r" b="b"/>
            <a:pathLst>
              <a:path w="210184" h="210184">
                <a:moveTo>
                  <a:pt x="0" y="209574"/>
                </a:moveTo>
                <a:lnTo>
                  <a:pt x="209574" y="209574"/>
                </a:lnTo>
                <a:lnTo>
                  <a:pt x="209574" y="0"/>
                </a:lnTo>
                <a:lnTo>
                  <a:pt x="0" y="0"/>
                </a:lnTo>
                <a:lnTo>
                  <a:pt x="0" y="209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2" name="object 22"/>
          <p:cNvSpPr/>
          <p:nvPr/>
        </p:nvSpPr>
        <p:spPr>
          <a:xfrm>
            <a:off x="7991342" y="5935297"/>
            <a:ext cx="127456" cy="127456"/>
          </a:xfrm>
          <a:custGeom>
            <a:avLst/>
            <a:gdLst/>
            <a:ahLst/>
            <a:cxnLst/>
            <a:rect l="l" t="t" r="r" b="b"/>
            <a:pathLst>
              <a:path w="210184" h="210184">
                <a:moveTo>
                  <a:pt x="0" y="209574"/>
                </a:moveTo>
                <a:lnTo>
                  <a:pt x="209574" y="209574"/>
                </a:lnTo>
                <a:lnTo>
                  <a:pt x="209574" y="0"/>
                </a:lnTo>
                <a:lnTo>
                  <a:pt x="0" y="0"/>
                </a:lnTo>
                <a:lnTo>
                  <a:pt x="0" y="209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"/>
          <p:cNvSpPr/>
          <p:nvPr/>
        </p:nvSpPr>
        <p:spPr>
          <a:xfrm>
            <a:off x="982639" y="2115405"/>
            <a:ext cx="3223322" cy="2893326"/>
          </a:xfrm>
          <a:prstGeom prst="rect">
            <a:avLst/>
          </a:prstGeom>
          <a:solidFill>
            <a:srgbClr val="D0E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0"/>
          <p:cNvSpPr/>
          <p:nvPr/>
        </p:nvSpPr>
        <p:spPr>
          <a:xfrm>
            <a:off x="7807568" y="2115405"/>
            <a:ext cx="3223322" cy="2893326"/>
          </a:xfrm>
          <a:prstGeom prst="rect">
            <a:avLst/>
          </a:prstGeom>
          <a:solidFill>
            <a:srgbClr val="D0E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0"/>
          <p:cNvSpPr/>
          <p:nvPr/>
        </p:nvSpPr>
        <p:spPr>
          <a:xfrm>
            <a:off x="4395104" y="2115405"/>
            <a:ext cx="3223322" cy="2893326"/>
          </a:xfrm>
          <a:prstGeom prst="rect">
            <a:avLst/>
          </a:prstGeom>
          <a:solidFill>
            <a:srgbClr val="D0E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0"/>
          <p:cNvSpPr txBox="1"/>
          <p:nvPr/>
        </p:nvSpPr>
        <p:spPr>
          <a:xfrm>
            <a:off x="1899301" y="1084601"/>
            <a:ext cx="9077675" cy="92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Етап</a:t>
            </a:r>
            <a:r>
              <a:rPr lang="ru-RU" sz="32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2. </a:t>
            </a:r>
            <a:r>
              <a:rPr lang="ru-RU" sz="32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Розробка</a:t>
            </a:r>
            <a:r>
              <a:rPr lang="ru-RU" sz="32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200" dirty="0" err="1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проектної</a:t>
            </a:r>
            <a:r>
              <a:rPr lang="ru-RU" sz="3200" dirty="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 документації</a:t>
            </a:r>
            <a:endParaRPr sz="3200" dirty="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0"/>
          <p:cNvSpPr txBox="1"/>
          <p:nvPr/>
        </p:nvSpPr>
        <p:spPr>
          <a:xfrm>
            <a:off x="1173705" y="3810303"/>
            <a:ext cx="2762053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Вибір проектанта, обстеження будівлі та підготовка проектної документації</a:t>
            </a: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0"/>
          <p:cNvSpPr txBox="1"/>
          <p:nvPr/>
        </p:nvSpPr>
        <p:spPr>
          <a:xfrm>
            <a:off x="4395103" y="3810303"/>
            <a:ext cx="3223322" cy="65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Експертиза проектної документації</a:t>
            </a: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0"/>
          <p:cNvSpPr txBox="1"/>
          <p:nvPr/>
        </p:nvSpPr>
        <p:spPr>
          <a:xfrm>
            <a:off x="8093120" y="3810303"/>
            <a:ext cx="2539383" cy="65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82C6"/>
                </a:solidFill>
                <a:latin typeface="Arial"/>
                <a:ea typeface="Arial"/>
                <a:cs typeface="Arial"/>
                <a:sym typeface="Arial"/>
              </a:rPr>
              <a:t>Часткове відшкодування            за розробку та експертизу</a:t>
            </a:r>
            <a:endParaRPr sz="1600">
              <a:solidFill>
                <a:srgbClr val="0082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" name="Google Shape;244;p20"/>
          <p:cNvCxnSpPr/>
          <p:nvPr/>
        </p:nvCxnSpPr>
        <p:spPr>
          <a:xfrm>
            <a:off x="982639" y="5322628"/>
            <a:ext cx="10044752" cy="0"/>
          </a:xfrm>
          <a:prstGeom prst="straightConnector1">
            <a:avLst/>
          </a:prstGeom>
          <a:noFill/>
          <a:ln w="2540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5" name="Google Shape;245;p20"/>
          <p:cNvCxnSpPr/>
          <p:nvPr/>
        </p:nvCxnSpPr>
        <p:spPr>
          <a:xfrm>
            <a:off x="982639" y="6228080"/>
            <a:ext cx="10044752" cy="0"/>
          </a:xfrm>
          <a:prstGeom prst="straightConnector1">
            <a:avLst/>
          </a:prstGeom>
          <a:noFill/>
          <a:ln w="25400" cap="flat" cmpd="sng">
            <a:solidFill>
              <a:srgbClr val="D0EAF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6" name="Google Shape;246;p20"/>
          <p:cNvSpPr txBox="1"/>
          <p:nvPr/>
        </p:nvSpPr>
        <p:spPr>
          <a:xfrm>
            <a:off x="986430" y="5199199"/>
            <a:ext cx="10044900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Орієнтовна тривалість – </a:t>
            </a:r>
            <a:r>
              <a:rPr lang="ru-RU" sz="2000" b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1,5-2 місяці </a:t>
            </a:r>
            <a:r>
              <a:rPr lang="ru-RU" sz="20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пакет </a:t>
            </a:r>
            <a:r>
              <a:rPr lang="ru-RU" sz="2000" b="1" i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2000" b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, 3-4 місяці </a:t>
            </a:r>
            <a:r>
              <a:rPr lang="ru-RU" sz="20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пакет </a:t>
            </a:r>
            <a:r>
              <a:rPr lang="ru-RU" sz="2000" b="1" i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Б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Максимальна тривалість розгляду Заявки</a:t>
            </a:r>
            <a:r>
              <a:rPr lang="ru-RU" sz="2000" b="1">
                <a:solidFill>
                  <a:srgbClr val="72BF44"/>
                </a:solidFill>
                <a:latin typeface="Arial"/>
                <a:ea typeface="Arial"/>
                <a:cs typeface="Arial"/>
                <a:sym typeface="Arial"/>
              </a:rPr>
              <a:t> – 35 робочих днів</a:t>
            </a:r>
            <a:endParaRPr/>
          </a:p>
        </p:txBody>
      </p:sp>
      <p:pic>
        <p:nvPicPr>
          <p:cNvPr id="247" name="Google Shape;24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2152" y="2734113"/>
            <a:ext cx="1107153" cy="88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2856" y="2687564"/>
            <a:ext cx="843750" cy="9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1889" y="2674835"/>
            <a:ext cx="866250" cy="9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870</Words>
  <Application>Microsoft Office PowerPoint</Application>
  <PresentationFormat>Широкий екран</PresentationFormat>
  <Paragraphs>149</Paragraphs>
  <Slides>17</Slides>
  <Notes>14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3" baseType="lpstr">
      <vt:lpstr>Arial</vt:lpstr>
      <vt:lpstr>Calibri</vt:lpstr>
      <vt:lpstr>Museo Cyrl 500</vt:lpstr>
      <vt:lpstr>Noto Sans Symbols</vt:lpstr>
      <vt:lpstr>Times New Roman</vt:lpstr>
      <vt:lpstr>Тема Office</vt:lpstr>
      <vt:lpstr>Програма підтримки  енергомодернізації  багатоквартирних будинків  «Енергодім»  </vt:lpstr>
      <vt:lpstr>Джерела  фінансування  Програми</vt:lpstr>
      <vt:lpstr>Грантова політика</vt:lpstr>
      <vt:lpstr>Презентація PowerPoint</vt:lpstr>
      <vt:lpstr>Презентація PowerPoint</vt:lpstr>
      <vt:lpstr>Презентація PowerPoint</vt:lpstr>
      <vt:lpstr>Презентація PowerPoint</vt:lpstr>
      <vt:lpstr>Грант виплачується 3-ма траншами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підтримки енергомодернізації багатоквартирних будинків  «Енергодім»</dc:title>
  <dc:creator>HP</dc:creator>
  <cp:lastModifiedBy>Maryna Ananina</cp:lastModifiedBy>
  <cp:revision>7</cp:revision>
  <dcterms:modified xsi:type="dcterms:W3CDTF">2019-11-13T14:18:38Z</dcterms:modified>
</cp:coreProperties>
</file>