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9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98" r:id="rId14"/>
    <p:sldId id="299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65745-DB99-447C-BCAB-A84F2AEF09FF}" type="datetimeFigureOut">
              <a:rPr lang="pl-PL" smtClean="0"/>
              <a:pPr/>
              <a:t>2016-07-01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6AFC8-3516-45E3-9098-F9AF2B2216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65745-DB99-447C-BCAB-A84F2AEF09FF}" type="datetimeFigureOut">
              <a:rPr lang="pl-PL" smtClean="0"/>
              <a:pPr/>
              <a:t>2016-07-01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6AFC8-3516-45E3-9098-F9AF2B2216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65745-DB99-447C-BCAB-A84F2AEF09FF}" type="datetimeFigureOut">
              <a:rPr lang="pl-PL" smtClean="0"/>
              <a:pPr/>
              <a:t>2016-07-01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6AFC8-3516-45E3-9098-F9AF2B2216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65745-DB99-447C-BCAB-A84F2AEF09FF}" type="datetimeFigureOut">
              <a:rPr lang="pl-PL" smtClean="0"/>
              <a:pPr/>
              <a:t>2016-07-01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6AFC8-3516-45E3-9098-F9AF2B2216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65745-DB99-447C-BCAB-A84F2AEF09FF}" type="datetimeFigureOut">
              <a:rPr lang="pl-PL" smtClean="0"/>
              <a:pPr/>
              <a:t>2016-07-01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6AFC8-3516-45E3-9098-F9AF2B2216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65745-DB99-447C-BCAB-A84F2AEF09FF}" type="datetimeFigureOut">
              <a:rPr lang="pl-PL" smtClean="0"/>
              <a:pPr/>
              <a:t>2016-07-01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6AFC8-3516-45E3-9098-F9AF2B2216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65745-DB99-447C-BCAB-A84F2AEF09FF}" type="datetimeFigureOut">
              <a:rPr lang="pl-PL" smtClean="0"/>
              <a:pPr/>
              <a:t>2016-07-01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6AFC8-3516-45E3-9098-F9AF2B2216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65745-DB99-447C-BCAB-A84F2AEF09FF}" type="datetimeFigureOut">
              <a:rPr lang="pl-PL" smtClean="0"/>
              <a:pPr/>
              <a:t>2016-07-01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6AFC8-3516-45E3-9098-F9AF2B2216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65745-DB99-447C-BCAB-A84F2AEF09FF}" type="datetimeFigureOut">
              <a:rPr lang="pl-PL" smtClean="0"/>
              <a:pPr/>
              <a:t>2016-07-01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6AFC8-3516-45E3-9098-F9AF2B2216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65745-DB99-447C-BCAB-A84F2AEF09FF}" type="datetimeFigureOut">
              <a:rPr lang="pl-PL" smtClean="0"/>
              <a:pPr/>
              <a:t>2016-07-01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6AFC8-3516-45E3-9098-F9AF2B2216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65745-DB99-447C-BCAB-A84F2AEF09FF}" type="datetimeFigureOut">
              <a:rPr lang="pl-PL" smtClean="0"/>
              <a:pPr/>
              <a:t>2016-07-01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6AFC8-3516-45E3-9098-F9AF2B2216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65745-DB99-447C-BCAB-A84F2AEF09FF}" type="datetimeFigureOut">
              <a:rPr lang="pl-PL" smtClean="0"/>
              <a:pPr/>
              <a:t>2016-07-01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6AFC8-3516-45E3-9098-F9AF2B2216F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onsultacje.jastrzebie.pl/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BUDŻET OBYWATELSKI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Jastrzębie-Zdrój</a:t>
            </a:r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27584" y="1471448"/>
            <a:ext cx="734481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5.</a:t>
            </a:r>
          </a:p>
          <a:p>
            <a:pPr algn="just">
              <a:lnSpc>
                <a:spcPct val="150000"/>
              </a:lnSpc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Budżet obywatelski powinien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mieć silny charakter edukacyjny.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Mieszkańcy, lokalni politycy i urzędnicy powinni uczyć się od siebie nawzajem, jakie są potrzeby Miasta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i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jak ono funkcjonuje. Wszyscy uczestnicy budżetu obywatelskiego powinni zdobywać umiejętności i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wiedzę dotyczącą zarządzania miastem, tak by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w pełni byli za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nie współodpowiedzialni.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27584" y="1240618"/>
            <a:ext cx="7344816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DEFINICJA JASTRZĘBSKIEGO </a:t>
            </a:r>
          </a:p>
          <a:p>
            <a:pPr lvl="0" algn="ctr">
              <a:lnSpc>
                <a:spcPct val="150000"/>
              </a:lnSpc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BUDŻETU OBYWATELSKIEGO</a:t>
            </a:r>
          </a:p>
          <a:p>
            <a:pPr lvl="0" algn="ctr">
              <a:lnSpc>
                <a:spcPct val="150000"/>
              </a:lnSpc>
            </a:pPr>
            <a:endParaRPr lang="pl-PL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„ (…) konsultacje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społeczne o charakterze </a:t>
            </a:r>
            <a:r>
              <a:rPr lang="pl-PL" sz="2000" dirty="0" err="1">
                <a:latin typeface="Arial" pitchFamily="34" charset="0"/>
                <a:cs typeface="Arial" pitchFamily="34" charset="0"/>
              </a:rPr>
              <a:t>ogólnomiejskim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 z mieszkańcami Jastrzębia- Zdroju na temat części wydatków z budżetu Miasta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Jastrzębia-Zdrój (…)”</a:t>
            </a:r>
          </a:p>
          <a:p>
            <a:pPr algn="just">
              <a:lnSpc>
                <a:spcPct val="150000"/>
              </a:lnSpc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„Budżet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obywatelski stanowi część wydatków budżetu Miasta Jastrzębie-Zdrój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.”</a:t>
            </a:r>
            <a:endParaRPr lang="pl-PL" sz="2000" dirty="0"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50000"/>
              </a:lnSpc>
            </a:pPr>
            <a:endParaRPr lang="pl-PL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27584" y="1240616"/>
            <a:ext cx="7344816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pl-PL" sz="2000" dirty="0">
                <a:latin typeface="Arial" pitchFamily="34" charset="0"/>
                <a:cs typeface="Arial" pitchFamily="34" charset="0"/>
              </a:rPr>
              <a:t>Kwotę budżetu obywatelskiego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określa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Prezydent Miasta Jastrzębie-Zdrój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. Kwota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ta jest podzielona na 21 jednostek pomocniczych  </a:t>
            </a:r>
            <a:r>
              <a:rPr lang="pl-PL" sz="2000" dirty="0" err="1">
                <a:latin typeface="Arial" pitchFamily="34" charset="0"/>
                <a:cs typeface="Arial" pitchFamily="34" charset="0"/>
              </a:rPr>
              <a:t>wg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. poniższych kryteriów:</a:t>
            </a:r>
          </a:p>
          <a:p>
            <a:pPr algn="just">
              <a:lnSpc>
                <a:spcPct val="150000"/>
              </a:lnSpc>
            </a:pPr>
            <a:r>
              <a:rPr lang="pl-PL" sz="2000" dirty="0">
                <a:latin typeface="Arial" pitchFamily="34" charset="0"/>
                <a:cs typeface="Arial" pitchFamily="34" charset="0"/>
              </a:rPr>
              <a:t>- 40% - kwoty bazowej dzieli się na każdą jednostkę pomocniczą  w takiej samej wysokości,</a:t>
            </a:r>
          </a:p>
          <a:p>
            <a:pPr algn="just">
              <a:lnSpc>
                <a:spcPct val="150000"/>
              </a:lnSpc>
            </a:pPr>
            <a:r>
              <a:rPr lang="pl-PL" sz="2000" dirty="0">
                <a:latin typeface="Arial" pitchFamily="34" charset="0"/>
                <a:cs typeface="Arial" pitchFamily="34" charset="0"/>
              </a:rPr>
              <a:t>- 30% - kwoty bazowej dzieli się na każdą jednostkę pomocniczą proporcjonalnie do jej obszaru,</a:t>
            </a:r>
          </a:p>
          <a:p>
            <a:pPr algn="just">
              <a:lnSpc>
                <a:spcPct val="150000"/>
              </a:lnSpc>
            </a:pPr>
            <a:r>
              <a:rPr lang="pl-PL" sz="2000" dirty="0">
                <a:latin typeface="Arial" pitchFamily="34" charset="0"/>
                <a:cs typeface="Arial" pitchFamily="34" charset="0"/>
              </a:rPr>
              <a:t>- 30% - kwoty bazowej dzieli się na każdą jednostkę pomocniczą proporcjonalnie do jej liczby mieszkańców.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552" y="116632"/>
            <a:ext cx="8136904" cy="6259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KONSULTAJE SPOŁECZNE W SPRAWIE BUDŻETU OBYWATELSKIEGO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 Ankieta w sprawie Budżetu Obywatelskiego – wrzesień 2015</a:t>
            </a:r>
          </a:p>
          <a:p>
            <a:pPr marL="180340" indent="-180340" algn="just"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Konsultacje na stronie </a:t>
            </a:r>
            <a:r>
              <a:rPr lang="pl-PL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www.konsultacje.jastrzebie.pl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oraz w wersji papierowej od 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09.09.2015r. do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18.10.2015r.</a:t>
            </a:r>
          </a:p>
          <a:p>
            <a:pPr marL="144145" indent="-144145" algn="just"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 Ogłoszenie wyników ankiety – 23.10.2015r.</a:t>
            </a:r>
          </a:p>
          <a:p>
            <a:pPr marL="215900" indent="-215900" algn="just"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Spotkanie z NGO. Mieszkańcami, przedstawicielami Osiedli i Sołectw w sprawie Budżetu Obywatelskiego – propozycje zmian do uchwały w/s Budżetu Obywatelskiego z roku 2013 – 02.07.2015r.</a:t>
            </a:r>
          </a:p>
          <a:p>
            <a:pPr marL="144145" indent="-144145" algn="just"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  Powołanie doraźnej komisji rady Miasta ds. Budżetu Obywatelskiego 18.06.2016r.</a:t>
            </a:r>
          </a:p>
          <a:p>
            <a:pPr marL="144145" indent="-144145" algn="just"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Spotkania z Zarządami Osiedli i Sołectwami – „Budżet Obywatelski – jak zwiększyć aktywność mieszkańców” – prelekcje.</a:t>
            </a:r>
          </a:p>
          <a:p>
            <a:pPr marL="144145" indent="-144145" algn="just"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  Przygotowanie projektu Uchwały Rady Miasta w/s Budżetu Obywatelskiego.</a:t>
            </a:r>
          </a:p>
          <a:p>
            <a:pPr marL="215900" indent="-215900" algn="just"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 Konsultacje społeczne projektu uchwały dotyczącej Budżetu Obywatelskiego 07.12.2015-14.12.2015r.</a:t>
            </a:r>
          </a:p>
          <a:p>
            <a:pPr marL="144145" indent="-144145" algn="just"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   Konsultacje społeczne jak wyżej – 07.01.2016r. – 15.01.2016r.</a:t>
            </a:r>
          </a:p>
          <a:p>
            <a:pPr marL="215900" indent="-215900" algn="just"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 Uchwała Nr I.12.2016 z dnia 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28.01.2016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26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611560" y="836712"/>
            <a:ext cx="7920880" cy="4235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5900" indent="-215900" algn="just">
              <a:lnSpc>
                <a:spcPct val="107000"/>
              </a:lnSpc>
              <a:spcAft>
                <a:spcPts val="800"/>
              </a:spcAft>
            </a:pP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W 2016 roku wpłynęło 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ogółem 66 wniosków. Z przyczyn formalnych odrzucono 6 </a:t>
            </a: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wniosków: </a:t>
            </a:r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5900" algn="just">
              <a:lnSpc>
                <a:spcPct val="107000"/>
              </a:lnSpc>
              <a:spcAft>
                <a:spcPts val="800"/>
              </a:spcAft>
            </a:pP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wnioski dotyczyły organizacji ruchu drogowego</a:t>
            </a:r>
          </a:p>
          <a:p>
            <a:pPr marL="215900" algn="just">
              <a:lnSpc>
                <a:spcPct val="107000"/>
              </a:lnSpc>
              <a:spcAft>
                <a:spcPts val="800"/>
              </a:spcAft>
            </a:pP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złożono </a:t>
            </a: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na 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niewłaściwych formularzach</a:t>
            </a:r>
          </a:p>
          <a:p>
            <a:pPr marL="215900" algn="just">
              <a:lnSpc>
                <a:spcPct val="107000"/>
              </a:lnSpc>
              <a:spcAft>
                <a:spcPts val="800"/>
              </a:spcAft>
            </a:pP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koszty 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zadania przekraczały kwotę wyodrębnioną dla jednostki (Osiedla, Sołectwa</a:t>
            </a: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215900" algn="just">
              <a:lnSpc>
                <a:spcPct val="107000"/>
              </a:lnSpc>
              <a:spcAft>
                <a:spcPts val="800"/>
              </a:spcAft>
            </a:pPr>
            <a:endParaRPr lang="pl-PL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5900" algn="just">
              <a:lnSpc>
                <a:spcPct val="107000"/>
              </a:lnSpc>
              <a:spcAft>
                <a:spcPts val="800"/>
              </a:spcAft>
            </a:pP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oceny merytorycznej przekazano 60 wniosków z czego 42 wnioski zostały ocenione pozytywnie, a 18 </a:t>
            </a: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negatywnie.  </a:t>
            </a:r>
          </a:p>
          <a:p>
            <a:pPr marL="215900" algn="just">
              <a:lnSpc>
                <a:spcPct val="107000"/>
              </a:lnSpc>
              <a:spcAft>
                <a:spcPts val="800"/>
              </a:spcAft>
            </a:pPr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5900" indent="-215900" algn="just">
              <a:lnSpc>
                <a:spcPct val="107000"/>
              </a:lnSpc>
              <a:spcAft>
                <a:spcPts val="800"/>
              </a:spcAft>
            </a:pP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7 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jednostkach pomocniczych zweryfikowana wartość szacunkowa wszystkich zgłoszonych zadań przekroczyła kwotę posiadanych </a:t>
            </a: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środków, 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 </a:t>
            </a:r>
            <a:r>
              <a:rPr lang="pl-PL" sz="16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wymaga </a:t>
            </a:r>
            <a:r>
              <a:rPr lang="pl-PL" sz="16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przeprowadzenia głosowania 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mieszkańców. </a:t>
            </a: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Zebrania 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 mieszkańcami Osiedli i Sołectw odbywają się do końca czerwca 2016r</a:t>
            </a:r>
            <a:r>
              <a:rPr lang="pl-PL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33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27584" y="2163945"/>
            <a:ext cx="7344816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Budżet partycypacyjny – w Polsce często nazywany „obywatelskim” – to </a:t>
            </a:r>
            <a:r>
              <a:rPr kumimoji="0" lang="pl-P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proces decyzyjny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w ramach którego </a:t>
            </a:r>
            <a:r>
              <a:rPr lang="pl-P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pl-P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ieszkańcy współtworzą budżet danego miasta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tym samym współdecydując o dystrybucji określonej puli </a:t>
            </a:r>
            <a:r>
              <a:rPr lang="pl-PL" sz="2000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ś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rodków publicznych.</a:t>
            </a: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27584" y="1702280"/>
            <a:ext cx="7344816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000" dirty="0">
                <a:latin typeface="+mj-lt"/>
              </a:rPr>
              <a:t>Budżet partycypacyjny jest mechanizmem z najwyższego poziomu partycypacji obywatelskiej – </a:t>
            </a:r>
            <a:r>
              <a:rPr lang="pl-PL" sz="2000" dirty="0" smtClean="0">
                <a:latin typeface="+mj-lt"/>
              </a:rPr>
              <a:t>narzędziem </a:t>
            </a:r>
            <a:r>
              <a:rPr lang="pl-PL" sz="2000" dirty="0">
                <a:latin typeface="+mj-lt"/>
              </a:rPr>
              <a:t>umożliwiającym obywatelom faktyczne współdecydowanie </a:t>
            </a:r>
            <a:r>
              <a:rPr lang="pl-PL" sz="2000" dirty="0" smtClean="0">
                <a:latin typeface="+mj-lt"/>
              </a:rPr>
              <a:t/>
            </a:r>
            <a:br>
              <a:rPr lang="pl-PL" sz="2000" dirty="0" smtClean="0">
                <a:latin typeface="+mj-lt"/>
              </a:rPr>
            </a:br>
            <a:r>
              <a:rPr lang="pl-PL" sz="2000" dirty="0" smtClean="0">
                <a:latin typeface="+mj-lt"/>
              </a:rPr>
              <a:t>o </a:t>
            </a:r>
            <a:r>
              <a:rPr lang="pl-PL" sz="2000" dirty="0">
                <a:latin typeface="+mj-lt"/>
              </a:rPr>
              <a:t>wydatkowaniu części środków </a:t>
            </a:r>
            <a:r>
              <a:rPr lang="pl-PL" sz="2000" dirty="0" smtClean="0">
                <a:latin typeface="+mj-lt"/>
              </a:rPr>
              <a:t>z </a:t>
            </a:r>
            <a:r>
              <a:rPr lang="pl-PL" sz="2000" dirty="0">
                <a:latin typeface="+mj-lt"/>
              </a:rPr>
              <a:t>lokalnego budżetu. Może być on realizowany na różnych szczeblach administracyjnych: począwszy od </a:t>
            </a:r>
            <a:r>
              <a:rPr lang="pl-PL" sz="2000" dirty="0" smtClean="0">
                <a:latin typeface="+mj-lt"/>
              </a:rPr>
              <a:t>całego </a:t>
            </a:r>
            <a:r>
              <a:rPr lang="pl-PL" sz="2000" dirty="0">
                <a:latin typeface="+mj-lt"/>
              </a:rPr>
              <a:t>regionu, przez </a:t>
            </a:r>
            <a:r>
              <a:rPr lang="pl-PL" sz="2000" dirty="0" smtClean="0">
                <a:latin typeface="+mj-lt"/>
              </a:rPr>
              <a:t>poziom </a:t>
            </a:r>
            <a:r>
              <a:rPr lang="pl-PL" sz="2000" dirty="0">
                <a:latin typeface="+mj-lt"/>
              </a:rPr>
              <a:t>miasta</a:t>
            </a:r>
            <a:r>
              <a:rPr lang="pl-PL" sz="2000" dirty="0" smtClean="0">
                <a:latin typeface="+mj-lt"/>
              </a:rPr>
              <a:t>, aż </a:t>
            </a:r>
            <a:br>
              <a:rPr lang="pl-PL" sz="2000" dirty="0" smtClean="0">
                <a:latin typeface="+mj-lt"/>
              </a:rPr>
            </a:br>
            <a:r>
              <a:rPr lang="pl-PL" sz="2000" dirty="0" smtClean="0">
                <a:latin typeface="+mj-lt"/>
              </a:rPr>
              <a:t>do </a:t>
            </a:r>
            <a:r>
              <a:rPr lang="pl-PL" sz="2000" dirty="0">
                <a:latin typeface="+mj-lt"/>
              </a:rPr>
              <a:t>dzielnicy czy osiedla.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27584" y="2163945"/>
            <a:ext cx="7344816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000" dirty="0">
                <a:latin typeface="+mj-lt"/>
              </a:rPr>
              <a:t>Budżet </a:t>
            </a:r>
            <a:r>
              <a:rPr lang="pl-PL" sz="2000" dirty="0" smtClean="0">
                <a:latin typeface="+mj-lt"/>
              </a:rPr>
              <a:t>obywatelski może </a:t>
            </a:r>
            <a:r>
              <a:rPr lang="pl-PL" sz="2000" dirty="0">
                <a:latin typeface="+mj-lt"/>
              </a:rPr>
              <a:t>być znakomitym narzędziem edukacji w dziedzinie </a:t>
            </a:r>
            <a:r>
              <a:rPr lang="pl-PL" sz="2000" dirty="0" smtClean="0">
                <a:latin typeface="+mj-lt"/>
              </a:rPr>
              <a:t>samorządności </a:t>
            </a:r>
            <a:r>
              <a:rPr lang="pl-PL" sz="2000" dirty="0">
                <a:latin typeface="+mj-lt"/>
              </a:rPr>
              <a:t>– </a:t>
            </a:r>
            <a:r>
              <a:rPr lang="pl-PL" sz="2000" dirty="0" smtClean="0">
                <a:latin typeface="+mj-lt"/>
              </a:rPr>
              <a:t>zachęca Mieszkańców </a:t>
            </a:r>
            <a:r>
              <a:rPr lang="pl-PL" sz="2000" dirty="0">
                <a:latin typeface="+mj-lt"/>
              </a:rPr>
              <a:t>do przyjrzenia się mechanizmom konstruowania i wydatkowania lokalnych budżetów, </a:t>
            </a:r>
            <a:r>
              <a:rPr lang="pl-PL" sz="2000" dirty="0" smtClean="0">
                <a:latin typeface="+mj-lt"/>
              </a:rPr>
              <a:t>zmusza </a:t>
            </a:r>
            <a:r>
              <a:rPr lang="pl-PL" sz="2000" dirty="0">
                <a:latin typeface="+mj-lt"/>
              </a:rPr>
              <a:t>do podejmowania decyzji </a:t>
            </a:r>
            <a:r>
              <a:rPr lang="pl-PL" sz="2000" dirty="0" smtClean="0">
                <a:latin typeface="+mj-lt"/>
              </a:rPr>
              <a:t/>
            </a:r>
            <a:br>
              <a:rPr lang="pl-PL" sz="2000" dirty="0" smtClean="0">
                <a:latin typeface="+mj-lt"/>
              </a:rPr>
            </a:br>
            <a:r>
              <a:rPr lang="pl-PL" sz="2000" dirty="0" smtClean="0">
                <a:latin typeface="+mj-lt"/>
              </a:rPr>
              <a:t>o </a:t>
            </a:r>
            <a:r>
              <a:rPr lang="pl-PL" sz="2000" dirty="0">
                <a:latin typeface="+mj-lt"/>
              </a:rPr>
              <a:t>priorytetach </a:t>
            </a:r>
            <a:r>
              <a:rPr lang="pl-PL" sz="2000" dirty="0" smtClean="0">
                <a:latin typeface="+mj-lt"/>
              </a:rPr>
              <a:t>wydatkowych. </a:t>
            </a:r>
            <a:endParaRPr lang="pl-PL" sz="2000" dirty="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403648" y="1695"/>
            <a:ext cx="662473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CECHY BUDŻETU OBYWATELSKIEGO</a:t>
            </a:r>
            <a:endParaRPr kumimoji="0" lang="pl-PL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27584" y="2163945"/>
            <a:ext cx="7344816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1.</a:t>
            </a:r>
          </a:p>
          <a:p>
            <a:pPr algn="just">
              <a:lnSpc>
                <a:spcPct val="150000"/>
              </a:lnSpc>
            </a:pPr>
            <a:r>
              <a:rPr lang="pl-PL" sz="2000" dirty="0">
                <a:latin typeface="Arial" pitchFamily="34" charset="0"/>
                <a:cs typeface="Arial" pitchFamily="34" charset="0"/>
              </a:rPr>
              <a:t>I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ntegralną częścią budżetu obywatelskiego jest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publiczna dyskusja pomiędzy M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ieszkańcami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, którzy na przynajmniej jednym z etapów inicjatywy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spotykają się i debatują na zebraniach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czy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forach.</a:t>
            </a:r>
            <a:endParaRPr lang="pl-PL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27584" y="2654111"/>
            <a:ext cx="7344816" cy="142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2.</a:t>
            </a:r>
          </a:p>
          <a:p>
            <a:pPr algn="just">
              <a:lnSpc>
                <a:spcPct val="150000"/>
              </a:lnSpc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Dyskusja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w ramach budżetu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obywatelskiego dotyczy jasno określonych,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ograniczonych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środków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finansowych.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27584" y="1702281"/>
            <a:ext cx="7344816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000" dirty="0" smtClean="0">
                <a:latin typeface="+mj-lt"/>
              </a:rPr>
              <a:t>3.</a:t>
            </a:r>
          </a:p>
          <a:p>
            <a:pPr algn="just">
              <a:lnSpc>
                <a:spcPct val="150000"/>
              </a:lnSpc>
            </a:pPr>
            <a:r>
              <a:rPr lang="pl-PL" sz="2000" dirty="0" smtClean="0">
                <a:latin typeface="+mj-lt"/>
              </a:rPr>
              <a:t>Wyniki budżetu obywatelskiego są </a:t>
            </a:r>
            <a:r>
              <a:rPr lang="pl-PL" sz="2000" dirty="0">
                <a:latin typeface="+mj-lt"/>
              </a:rPr>
              <a:t>wiążące (co </a:t>
            </a:r>
            <a:r>
              <a:rPr lang="pl-PL" sz="2000" dirty="0" smtClean="0">
                <a:latin typeface="+mj-lt"/>
              </a:rPr>
              <a:t>wyraźnie odróżnia </a:t>
            </a:r>
            <a:r>
              <a:rPr lang="pl-PL" sz="2000" dirty="0">
                <a:latin typeface="+mj-lt"/>
              </a:rPr>
              <a:t>budżet </a:t>
            </a:r>
            <a:r>
              <a:rPr lang="pl-PL" sz="2000" dirty="0" smtClean="0">
                <a:latin typeface="+mj-lt"/>
              </a:rPr>
              <a:t>obywatelski od typowych konsultacji </a:t>
            </a:r>
            <a:r>
              <a:rPr lang="pl-PL" sz="2000" dirty="0">
                <a:latin typeface="+mj-lt"/>
              </a:rPr>
              <a:t>społecznych). Propozycje inwestycyjne </a:t>
            </a:r>
            <a:r>
              <a:rPr lang="pl-PL" sz="2000" dirty="0" smtClean="0">
                <a:latin typeface="+mj-lt"/>
              </a:rPr>
              <a:t>wybrane </a:t>
            </a:r>
            <a:r>
              <a:rPr lang="pl-PL" sz="2000" dirty="0">
                <a:latin typeface="+mj-lt"/>
              </a:rPr>
              <a:t>przez </a:t>
            </a:r>
            <a:r>
              <a:rPr lang="pl-PL" sz="2000" dirty="0" smtClean="0">
                <a:latin typeface="+mj-lt"/>
              </a:rPr>
              <a:t>Mieszkańców </a:t>
            </a:r>
            <a:r>
              <a:rPr lang="pl-PL" sz="2000" dirty="0">
                <a:latin typeface="+mj-lt"/>
              </a:rPr>
              <a:t>są realizowane. Mieszkańcy otrzymują </a:t>
            </a:r>
            <a:r>
              <a:rPr lang="pl-PL" sz="2000" dirty="0" smtClean="0">
                <a:latin typeface="+mj-lt"/>
              </a:rPr>
              <a:t>informację zwrotną dotyczącą zarówno </a:t>
            </a:r>
            <a:r>
              <a:rPr lang="pl-PL" sz="2000" dirty="0">
                <a:latin typeface="+mj-lt"/>
              </a:rPr>
              <a:t>projektów wybranych w </a:t>
            </a:r>
            <a:r>
              <a:rPr lang="pl-PL" sz="2000" dirty="0" smtClean="0">
                <a:latin typeface="+mj-lt"/>
              </a:rPr>
              <a:t>ramach </a:t>
            </a:r>
            <a:r>
              <a:rPr lang="pl-PL" sz="2000" dirty="0">
                <a:latin typeface="+mj-lt"/>
              </a:rPr>
              <a:t>dyskusji, jak i tych, które zostały odrzucone.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27584" y="2654111"/>
            <a:ext cx="7344816" cy="142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4.</a:t>
            </a:r>
          </a:p>
          <a:p>
            <a:pPr algn="just">
              <a:lnSpc>
                <a:spcPct val="150000"/>
              </a:lnSpc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Budżet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partycypacyjny nie jest procesem jednorazowym,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ale długofalowym 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– jest organizowany rokrocznie przez lata.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— klasyczny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791</TotalTime>
  <Words>334</Words>
  <Application>Microsoft Office PowerPoint</Application>
  <PresentationFormat>Экран (4:3)</PresentationFormat>
  <Paragraphs>48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Motyw pakietu Office</vt:lpstr>
      <vt:lpstr>BUDŻET OBYWATELSKI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BUDŻET OBYWATELSKI</dc:title>
  <dc:creator>kkucia</dc:creator>
  <cp:lastModifiedBy>PAUCI</cp:lastModifiedBy>
  <cp:revision>29</cp:revision>
  <dcterms:created xsi:type="dcterms:W3CDTF">2015-08-17T16:34:51Z</dcterms:created>
  <dcterms:modified xsi:type="dcterms:W3CDTF">2016-07-01T12:16:28Z</dcterms:modified>
</cp:coreProperties>
</file>