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8" r:id="rId3"/>
    <p:sldId id="356" r:id="rId4"/>
    <p:sldId id="319" r:id="rId5"/>
    <p:sldId id="371" r:id="rId6"/>
    <p:sldId id="372" r:id="rId7"/>
    <p:sldId id="322" r:id="rId8"/>
    <p:sldId id="357" r:id="rId9"/>
    <p:sldId id="320" r:id="rId10"/>
    <p:sldId id="321" r:id="rId11"/>
    <p:sldId id="324" r:id="rId12"/>
    <p:sldId id="325" r:id="rId13"/>
    <p:sldId id="312" r:id="rId14"/>
    <p:sldId id="323" r:id="rId15"/>
    <p:sldId id="341" r:id="rId16"/>
    <p:sldId id="365" r:id="rId17"/>
    <p:sldId id="315" r:id="rId18"/>
    <p:sldId id="367" r:id="rId19"/>
    <p:sldId id="317" r:id="rId20"/>
    <p:sldId id="358" r:id="rId21"/>
    <p:sldId id="332" r:id="rId22"/>
    <p:sldId id="330" r:id="rId23"/>
    <p:sldId id="359" r:id="rId24"/>
    <p:sldId id="339" r:id="rId25"/>
    <p:sldId id="361" r:id="rId26"/>
    <p:sldId id="362" r:id="rId27"/>
    <p:sldId id="363" r:id="rId28"/>
    <p:sldId id="364" r:id="rId29"/>
    <p:sldId id="335" r:id="rId30"/>
    <p:sldId id="310" r:id="rId31"/>
    <p:sldId id="270" r:id="rId32"/>
    <p:sldId id="295" r:id="rId33"/>
    <p:sldId id="269" r:id="rId34"/>
    <p:sldId id="346" r:id="rId35"/>
    <p:sldId id="347" r:id="rId36"/>
    <p:sldId id="302" r:id="rId37"/>
    <p:sldId id="297" r:id="rId38"/>
    <p:sldId id="272" r:id="rId39"/>
    <p:sldId id="290" r:id="rId40"/>
    <p:sldId id="329" r:id="rId41"/>
    <p:sldId id="294" r:id="rId42"/>
    <p:sldId id="292" r:id="rId43"/>
    <p:sldId id="281" r:id="rId44"/>
    <p:sldId id="282" r:id="rId45"/>
    <p:sldId id="284" r:id="rId46"/>
    <p:sldId id="280" r:id="rId47"/>
    <p:sldId id="308" r:id="rId48"/>
    <p:sldId id="307" r:id="rId49"/>
    <p:sldId id="275" r:id="rId50"/>
    <p:sldId id="370" r:id="rId51"/>
    <p:sldId id="293" r:id="rId52"/>
    <p:sldId id="369" r:id="rId53"/>
    <p:sldId id="277" r:id="rId5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Wiśnicka" initials="" lastIdx="9" clrIdx="0"/>
  <p:cmAuthor id="1" name="Rycho Rych" initials="R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B1E"/>
    <a:srgbClr val="898B8E"/>
    <a:srgbClr val="909296"/>
    <a:srgbClr val="8E9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6897" autoAdjust="0"/>
  </p:normalViewPr>
  <p:slideViewPr>
    <p:cSldViewPr snapToGrid="0">
      <p:cViewPr>
        <p:scale>
          <a:sx n="108" d="100"/>
          <a:sy n="108" d="100"/>
        </p:scale>
        <p:origin x="-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4693D-388E-4679-B1D0-04382222FC03}" type="datetimeFigureOut">
              <a:rPr lang="pl-PL" smtClean="0"/>
              <a:t>2016-06-30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23F6D-752C-4B75-B6B1-1DC30BF7CF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845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EB6DA-8E59-47DD-B62A-86585DC6FFDE}" type="datetimeFigureOut">
              <a:rPr lang="pl-PL" smtClean="0"/>
              <a:t>2016-06-30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66C95-F379-44A6-BE11-1C997A0727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0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4748" y="1884660"/>
            <a:ext cx="5001112" cy="19113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CF2B1E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4748" y="3796010"/>
            <a:ext cx="5001112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EFBF-449F-4F22-B0BE-E3C3192CACE3}" type="datetimeFigureOut">
              <a:rPr lang="pl-PL" smtClean="0"/>
              <a:t>2016-06-30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B48D-E6BF-4CB6-AAA9-B95D6ABD8394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2018813" y="1884660"/>
            <a:ext cx="0" cy="1911350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 userDrawn="1"/>
        </p:nvCxnSpPr>
        <p:spPr>
          <a:xfrm>
            <a:off x="2018813" y="3796010"/>
            <a:ext cx="0" cy="1447800"/>
          </a:xfrm>
          <a:prstGeom prst="line">
            <a:avLst/>
          </a:prstGeom>
          <a:ln w="38100">
            <a:solidFill>
              <a:srgbClr val="8E9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54146"/>
            <a:ext cx="5225610" cy="11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6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3366003" y="2307433"/>
            <a:ext cx="2534631" cy="375999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22920" y="2307433"/>
            <a:ext cx="2534631" cy="375999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1"/>
          </p:nvPr>
        </p:nvSpPr>
        <p:spPr>
          <a:xfrm>
            <a:off x="5929209" y="2307433"/>
            <a:ext cx="2634537" cy="375999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49" y="6523039"/>
            <a:ext cx="8429623" cy="334961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1574" y="6510338"/>
            <a:ext cx="342900" cy="339726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7634B48D-E6BF-4CB6-AAA9-B95D6ABD8394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Łącznik prosty 13"/>
          <p:cNvCxnSpPr/>
          <p:nvPr userDrawn="1"/>
        </p:nvCxnSpPr>
        <p:spPr>
          <a:xfrm flipH="1">
            <a:off x="361952" y="6510338"/>
            <a:ext cx="8429623" cy="0"/>
          </a:xfrm>
          <a:prstGeom prst="line">
            <a:avLst/>
          </a:prstGeom>
          <a:ln w="254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920" y="1892301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cxnSp>
        <p:nvCxnSpPr>
          <p:cNvPr id="17" name="Łącznik prosty 16"/>
          <p:cNvCxnSpPr/>
          <p:nvPr userDrawn="1"/>
        </p:nvCxnSpPr>
        <p:spPr>
          <a:xfrm>
            <a:off x="2943225" y="-20637"/>
            <a:ext cx="0" cy="365918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9"/>
          </p:nvPr>
        </p:nvSpPr>
        <p:spPr>
          <a:xfrm>
            <a:off x="3067051" y="345120"/>
            <a:ext cx="3868340" cy="11588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0"/>
          </p:nvPr>
        </p:nvSpPr>
        <p:spPr>
          <a:xfrm>
            <a:off x="3067051" y="0"/>
            <a:ext cx="5800724" cy="3451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4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1687033" y="340242"/>
            <a:ext cx="814867" cy="83609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pl-PL" dirty="0" smtClean="0"/>
              <a:t>Logo partnera</a:t>
            </a:r>
            <a:endParaRPr lang="pl-PL" dirty="0"/>
          </a:p>
        </p:txBody>
      </p:sp>
      <p:cxnSp>
        <p:nvCxnSpPr>
          <p:cNvPr id="25" name="Łącznik prosty 24"/>
          <p:cNvCxnSpPr/>
          <p:nvPr userDrawn="1"/>
        </p:nvCxnSpPr>
        <p:spPr>
          <a:xfrm>
            <a:off x="2943225" y="345281"/>
            <a:ext cx="0" cy="1171575"/>
          </a:xfrm>
          <a:prstGeom prst="line">
            <a:avLst/>
          </a:prstGeom>
          <a:ln w="38100">
            <a:solidFill>
              <a:srgbClr val="8E9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5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12" name="Łącznik prosty 11"/>
          <p:cNvCxnSpPr/>
          <p:nvPr userDrawn="1"/>
        </p:nvCxnSpPr>
        <p:spPr>
          <a:xfrm>
            <a:off x="2943225" y="-20637"/>
            <a:ext cx="0" cy="365918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49" y="6523039"/>
            <a:ext cx="8429623" cy="334961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1574" y="6510338"/>
            <a:ext cx="342900" cy="339726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7634B48D-E6BF-4CB6-AAA9-B95D6ABD8394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361952" y="6510338"/>
            <a:ext cx="8429623" cy="0"/>
          </a:xfrm>
          <a:prstGeom prst="line">
            <a:avLst/>
          </a:prstGeom>
          <a:ln w="254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722920" y="1892301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722920" y="2307433"/>
            <a:ext cx="3868340" cy="16778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9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3"/>
          </p:nvPr>
        </p:nvSpPr>
        <p:spPr>
          <a:xfrm>
            <a:off x="4923232" y="1892301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4"/>
          </p:nvPr>
        </p:nvSpPr>
        <p:spPr>
          <a:xfrm>
            <a:off x="4923232" y="2307433"/>
            <a:ext cx="3868340" cy="16778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9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5"/>
          </p:nvPr>
        </p:nvSpPr>
        <p:spPr>
          <a:xfrm>
            <a:off x="722920" y="4193222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6"/>
          </p:nvPr>
        </p:nvSpPr>
        <p:spPr>
          <a:xfrm>
            <a:off x="722920" y="4608354"/>
            <a:ext cx="3868340" cy="16778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9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7"/>
          </p:nvPr>
        </p:nvSpPr>
        <p:spPr>
          <a:xfrm>
            <a:off x="4923232" y="4193222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8"/>
          </p:nvPr>
        </p:nvSpPr>
        <p:spPr>
          <a:xfrm>
            <a:off x="4923232" y="4608354"/>
            <a:ext cx="3868340" cy="16778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9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9"/>
          </p:nvPr>
        </p:nvSpPr>
        <p:spPr>
          <a:xfrm>
            <a:off x="3067051" y="345120"/>
            <a:ext cx="3868340" cy="11588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0"/>
          </p:nvPr>
        </p:nvSpPr>
        <p:spPr>
          <a:xfrm>
            <a:off x="3067051" y="0"/>
            <a:ext cx="5800724" cy="3451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0" name="Symbol zastępczy obrazu 7"/>
          <p:cNvSpPr>
            <a:spLocks noGrp="1"/>
          </p:cNvSpPr>
          <p:nvPr>
            <p:ph type="pic" sz="quarter" idx="21" hasCustomPrompt="1"/>
          </p:nvPr>
        </p:nvSpPr>
        <p:spPr>
          <a:xfrm>
            <a:off x="1687033" y="340242"/>
            <a:ext cx="814867" cy="83609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pl-PL" dirty="0" smtClean="0"/>
              <a:t>Logo partnera</a:t>
            </a:r>
            <a:endParaRPr lang="pl-PL" dirty="0"/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2943225" y="345281"/>
            <a:ext cx="0" cy="1171575"/>
          </a:xfrm>
          <a:prstGeom prst="line">
            <a:avLst/>
          </a:prstGeom>
          <a:ln w="38100">
            <a:solidFill>
              <a:srgbClr val="8E9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62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24748" y="1884660"/>
            <a:ext cx="5001112" cy="19113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CF2B1E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24748" y="3796010"/>
            <a:ext cx="5001112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13C9EFBF-449F-4F22-B0BE-E3C3192CACE3}" type="datetimeFigureOut">
              <a:rPr lang="pl-PL" smtClean="0"/>
              <a:t>2016-06-30</a:t>
            </a:fld>
            <a:endParaRPr lang="pl-PL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634B48D-E6BF-4CB6-AAA9-B95D6ABD8394}" type="slidenum">
              <a:rPr lang="pl-PL" smtClean="0"/>
              <a:t>‹#›</a:t>
            </a:fld>
            <a:endParaRPr lang="pl-PL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2018813" y="1884660"/>
            <a:ext cx="0" cy="1911350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 userDrawn="1"/>
        </p:nvCxnSpPr>
        <p:spPr>
          <a:xfrm>
            <a:off x="2018813" y="3796010"/>
            <a:ext cx="0" cy="1447800"/>
          </a:xfrm>
          <a:prstGeom prst="line">
            <a:avLst/>
          </a:prstGeom>
          <a:ln w="381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6"/>
          <a:stretch/>
        </p:blipFill>
        <p:spPr>
          <a:xfrm>
            <a:off x="1943100" y="354146"/>
            <a:ext cx="1015560" cy="1155731"/>
          </a:xfrm>
          <a:prstGeom prst="rect">
            <a:avLst/>
          </a:prstGeom>
        </p:spPr>
      </p:pic>
      <p:sp>
        <p:nvSpPr>
          <p:cNvPr id="17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3662344" y="516164"/>
            <a:ext cx="942458" cy="96701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pl-PL" dirty="0" smtClean="0"/>
              <a:t>Logo partnera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902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 userDrawn="1"/>
        </p:nvSpPr>
        <p:spPr>
          <a:xfrm>
            <a:off x="5353050" y="1637507"/>
            <a:ext cx="3689350" cy="12072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l">
              <a:lnSpc>
                <a:spcPts val="2200"/>
              </a:lnSpc>
              <a:spcBef>
                <a:spcPts val="1800"/>
              </a:spcBef>
              <a:buClr>
                <a:srgbClr val="CF2B1E"/>
              </a:buClr>
            </a:pPr>
            <a:r>
              <a:rPr lang="pl-PL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Dziękuję </a:t>
            </a:r>
          </a:p>
          <a:p>
            <a:pPr indent="457200" algn="l">
              <a:lnSpc>
                <a:spcPts val="2200"/>
              </a:lnSpc>
              <a:spcBef>
                <a:spcPts val="1800"/>
              </a:spcBef>
              <a:buClr>
                <a:srgbClr val="CF2B1E"/>
              </a:buClr>
            </a:pPr>
            <a:r>
              <a:rPr lang="pl-PL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za uwagę!</a:t>
            </a:r>
            <a:endParaRPr lang="pl-PL" sz="3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3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EFBF-449F-4F22-B0BE-E3C3192CACE3}" type="datetimeFigureOut">
              <a:rPr lang="pl-PL" smtClean="0"/>
              <a:t>2016-06-30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B48D-E6BF-4CB6-AAA9-B95D6ABD8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EFBF-449F-4F22-B0BE-E3C3192CACE3}" type="datetimeFigureOut">
              <a:rPr lang="pl-PL" smtClean="0"/>
              <a:t>2016-06-30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B48D-E6BF-4CB6-AAA9-B95D6ABD8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8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EFBF-449F-4F22-B0BE-E3C3192CACE3}" type="datetimeFigureOut">
              <a:rPr lang="pl-PL" smtClean="0"/>
              <a:t>2016-06-30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B48D-E6BF-4CB6-AAA9-B95D6ABD8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9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EFBF-449F-4F22-B0BE-E3C3192CACE3}" type="datetimeFigureOut">
              <a:rPr lang="pl-PL" smtClean="0"/>
              <a:t>2016-06-30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B48D-E6BF-4CB6-AAA9-B95D6ABD8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020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EFBF-449F-4F22-B0BE-E3C3192CACE3}" type="datetimeFigureOut">
              <a:rPr lang="pl-PL" smtClean="0"/>
              <a:t>2016-06-30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B48D-E6BF-4CB6-AAA9-B95D6ABD8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867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EFBF-449F-4F22-B0BE-E3C3192CACE3}" type="datetimeFigureOut">
              <a:rPr lang="pl-PL" smtClean="0"/>
              <a:t>2016-06-30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B48D-E6BF-4CB6-AAA9-B95D6ABD8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59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086" y="1899444"/>
            <a:ext cx="5686424" cy="188198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CF2B1E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49" y="6523039"/>
            <a:ext cx="8429623" cy="334961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1574" y="6510338"/>
            <a:ext cx="342900" cy="339726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7634B48D-E6BF-4CB6-AAA9-B95D6ABD8394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9" name="Łącznik prosty 8"/>
          <p:cNvCxnSpPr/>
          <p:nvPr userDrawn="1"/>
        </p:nvCxnSpPr>
        <p:spPr>
          <a:xfrm>
            <a:off x="2009775" y="1870075"/>
            <a:ext cx="0" cy="1911350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 userDrawn="1"/>
        </p:nvCxnSpPr>
        <p:spPr>
          <a:xfrm flipH="1">
            <a:off x="361952" y="6510338"/>
            <a:ext cx="8429623" cy="0"/>
          </a:xfrm>
          <a:prstGeom prst="line">
            <a:avLst/>
          </a:prstGeom>
          <a:ln w="254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086" y="1899444"/>
            <a:ext cx="5686424" cy="188198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CF2B1E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49" y="6523039"/>
            <a:ext cx="8429623" cy="334961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1574" y="6510338"/>
            <a:ext cx="342900" cy="339726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7634B48D-E6BF-4CB6-AAA9-B95D6ABD8394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9" name="Łącznik prosty 8"/>
          <p:cNvCxnSpPr/>
          <p:nvPr userDrawn="1"/>
        </p:nvCxnSpPr>
        <p:spPr>
          <a:xfrm>
            <a:off x="2009775" y="1870075"/>
            <a:ext cx="0" cy="1911350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 userDrawn="1"/>
        </p:nvCxnSpPr>
        <p:spPr>
          <a:xfrm flipH="1">
            <a:off x="361952" y="6510338"/>
            <a:ext cx="8429623" cy="0"/>
          </a:xfrm>
          <a:prstGeom prst="line">
            <a:avLst/>
          </a:prstGeom>
          <a:ln w="254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73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12" name="Łącznik prosty 11"/>
          <p:cNvCxnSpPr/>
          <p:nvPr userDrawn="1"/>
        </p:nvCxnSpPr>
        <p:spPr>
          <a:xfrm>
            <a:off x="1562100" y="-20637"/>
            <a:ext cx="0" cy="365918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 userDrawn="1"/>
        </p:nvCxnSpPr>
        <p:spPr>
          <a:xfrm>
            <a:off x="1562100" y="345281"/>
            <a:ext cx="0" cy="1171575"/>
          </a:xfrm>
          <a:prstGeom prst="line">
            <a:avLst/>
          </a:prstGeom>
          <a:ln w="38100">
            <a:solidFill>
              <a:srgbClr val="898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49" y="6523039"/>
            <a:ext cx="8429623" cy="334961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1574" y="6510338"/>
            <a:ext cx="342900" cy="339726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7634B48D-E6BF-4CB6-AAA9-B95D6ABD8394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361952" y="6510338"/>
            <a:ext cx="8429623" cy="0"/>
          </a:xfrm>
          <a:prstGeom prst="line">
            <a:avLst/>
          </a:prstGeom>
          <a:ln w="254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/>
          <p:cNvSpPr>
            <a:spLocks noGrp="1"/>
          </p:cNvSpPr>
          <p:nvPr>
            <p:ph type="body" idx="19"/>
          </p:nvPr>
        </p:nvSpPr>
        <p:spPr>
          <a:xfrm>
            <a:off x="1685926" y="345120"/>
            <a:ext cx="3868340" cy="11588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0"/>
          </p:nvPr>
        </p:nvSpPr>
        <p:spPr>
          <a:xfrm>
            <a:off x="1685926" y="0"/>
            <a:ext cx="5800724" cy="3451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22920" y="1892301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722920" y="2307433"/>
            <a:ext cx="7735280" cy="375999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484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12" name="Łącznik prosty 11"/>
          <p:cNvCxnSpPr/>
          <p:nvPr userDrawn="1"/>
        </p:nvCxnSpPr>
        <p:spPr>
          <a:xfrm>
            <a:off x="1562100" y="-20637"/>
            <a:ext cx="0" cy="365918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49" y="6523039"/>
            <a:ext cx="8429623" cy="334961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1574" y="6510338"/>
            <a:ext cx="342900" cy="339726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7634B48D-E6BF-4CB6-AAA9-B95D6ABD8394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361952" y="6510338"/>
            <a:ext cx="8429623" cy="0"/>
          </a:xfrm>
          <a:prstGeom prst="line">
            <a:avLst/>
          </a:prstGeom>
          <a:ln w="254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/>
          <p:cNvSpPr>
            <a:spLocks noGrp="1"/>
          </p:cNvSpPr>
          <p:nvPr>
            <p:ph type="body" idx="19"/>
          </p:nvPr>
        </p:nvSpPr>
        <p:spPr>
          <a:xfrm>
            <a:off x="1685926" y="345120"/>
            <a:ext cx="3868340" cy="11588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0"/>
          </p:nvPr>
        </p:nvSpPr>
        <p:spPr>
          <a:xfrm>
            <a:off x="1685926" y="0"/>
            <a:ext cx="5800724" cy="3451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1"/>
          </p:nvPr>
        </p:nvSpPr>
        <p:spPr>
          <a:xfrm>
            <a:off x="4933741" y="2307433"/>
            <a:ext cx="3630005" cy="375999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920" y="1892301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22920" y="2307433"/>
            <a:ext cx="3630005" cy="375999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cxnSp>
        <p:nvCxnSpPr>
          <p:cNvPr id="17" name="Łącznik prosty 16"/>
          <p:cNvCxnSpPr/>
          <p:nvPr userDrawn="1"/>
        </p:nvCxnSpPr>
        <p:spPr>
          <a:xfrm>
            <a:off x="1562100" y="345281"/>
            <a:ext cx="0" cy="1171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6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12" name="Łącznik prosty 11"/>
          <p:cNvCxnSpPr/>
          <p:nvPr userDrawn="1"/>
        </p:nvCxnSpPr>
        <p:spPr>
          <a:xfrm>
            <a:off x="1562100" y="-20637"/>
            <a:ext cx="0" cy="365918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49" y="6523039"/>
            <a:ext cx="8429623" cy="334961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1574" y="6510338"/>
            <a:ext cx="342900" cy="339726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7634B48D-E6BF-4CB6-AAA9-B95D6ABD8394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361952" y="6510338"/>
            <a:ext cx="8429623" cy="0"/>
          </a:xfrm>
          <a:prstGeom prst="line">
            <a:avLst/>
          </a:prstGeom>
          <a:ln w="254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/>
          <p:cNvSpPr>
            <a:spLocks noGrp="1"/>
          </p:cNvSpPr>
          <p:nvPr>
            <p:ph type="body" idx="19"/>
          </p:nvPr>
        </p:nvSpPr>
        <p:spPr>
          <a:xfrm>
            <a:off x="1685926" y="345120"/>
            <a:ext cx="3868340" cy="11588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0"/>
          </p:nvPr>
        </p:nvSpPr>
        <p:spPr>
          <a:xfrm>
            <a:off x="1685926" y="0"/>
            <a:ext cx="5800724" cy="3451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3366003" y="2307433"/>
            <a:ext cx="2534631" cy="375999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722920" y="2307433"/>
            <a:ext cx="2534631" cy="375999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5929209" y="2307433"/>
            <a:ext cx="2634537" cy="375999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722920" y="1892301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cxnSp>
        <p:nvCxnSpPr>
          <p:cNvPr id="16" name="Łącznik prosty 15"/>
          <p:cNvCxnSpPr/>
          <p:nvPr userDrawn="1"/>
        </p:nvCxnSpPr>
        <p:spPr>
          <a:xfrm>
            <a:off x="1562100" y="345281"/>
            <a:ext cx="0" cy="1171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5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12" name="Łącznik prosty 11"/>
          <p:cNvCxnSpPr/>
          <p:nvPr userDrawn="1"/>
        </p:nvCxnSpPr>
        <p:spPr>
          <a:xfrm>
            <a:off x="1562100" y="-20637"/>
            <a:ext cx="0" cy="365918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49" y="6523039"/>
            <a:ext cx="8429623" cy="334961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1574" y="6510338"/>
            <a:ext cx="342900" cy="339726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7634B48D-E6BF-4CB6-AAA9-B95D6ABD8394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361952" y="6510338"/>
            <a:ext cx="8429623" cy="0"/>
          </a:xfrm>
          <a:prstGeom prst="line">
            <a:avLst/>
          </a:prstGeom>
          <a:ln w="254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722920" y="1892301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722920" y="2307433"/>
            <a:ext cx="3868340" cy="16778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9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3"/>
          </p:nvPr>
        </p:nvSpPr>
        <p:spPr>
          <a:xfrm>
            <a:off x="4923232" y="1892301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4"/>
          </p:nvPr>
        </p:nvSpPr>
        <p:spPr>
          <a:xfrm>
            <a:off x="4923232" y="2307433"/>
            <a:ext cx="3868340" cy="16778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9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5"/>
          </p:nvPr>
        </p:nvSpPr>
        <p:spPr>
          <a:xfrm>
            <a:off x="722920" y="4193222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6"/>
          </p:nvPr>
        </p:nvSpPr>
        <p:spPr>
          <a:xfrm>
            <a:off x="722920" y="4608354"/>
            <a:ext cx="3868340" cy="16778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9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7"/>
          </p:nvPr>
        </p:nvSpPr>
        <p:spPr>
          <a:xfrm>
            <a:off x="4923232" y="4193222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8"/>
          </p:nvPr>
        </p:nvSpPr>
        <p:spPr>
          <a:xfrm>
            <a:off x="4923232" y="4608354"/>
            <a:ext cx="3868340" cy="16778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9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9"/>
          </p:nvPr>
        </p:nvSpPr>
        <p:spPr>
          <a:xfrm>
            <a:off x="1685926" y="345120"/>
            <a:ext cx="3868340" cy="11588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0"/>
          </p:nvPr>
        </p:nvSpPr>
        <p:spPr>
          <a:xfrm>
            <a:off x="1685926" y="0"/>
            <a:ext cx="5800724" cy="3451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cxnSp>
        <p:nvCxnSpPr>
          <p:cNvPr id="34" name="Łącznik prosty 33"/>
          <p:cNvCxnSpPr/>
          <p:nvPr userDrawn="1"/>
        </p:nvCxnSpPr>
        <p:spPr>
          <a:xfrm>
            <a:off x="1562100" y="345281"/>
            <a:ext cx="0" cy="1171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3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086" y="1899444"/>
            <a:ext cx="5686424" cy="188198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CF2B1E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49" y="6523039"/>
            <a:ext cx="8429623" cy="334961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1574" y="6510338"/>
            <a:ext cx="342900" cy="339726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7634B48D-E6BF-4CB6-AAA9-B95D6ABD8394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9" name="Łącznik prosty 8"/>
          <p:cNvCxnSpPr/>
          <p:nvPr userDrawn="1"/>
        </p:nvCxnSpPr>
        <p:spPr>
          <a:xfrm>
            <a:off x="2009775" y="1870075"/>
            <a:ext cx="0" cy="1911350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 userDrawn="1"/>
        </p:nvCxnSpPr>
        <p:spPr>
          <a:xfrm flipH="1">
            <a:off x="361952" y="6510338"/>
            <a:ext cx="8429623" cy="0"/>
          </a:xfrm>
          <a:prstGeom prst="line">
            <a:avLst/>
          </a:prstGeom>
          <a:ln w="254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1687033" y="340242"/>
            <a:ext cx="814867" cy="83609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pl-PL" dirty="0" smtClean="0"/>
              <a:t>Logo partnera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97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49" y="6523039"/>
            <a:ext cx="8429623" cy="334961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1574" y="6510338"/>
            <a:ext cx="342900" cy="339726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7634B48D-E6BF-4CB6-AAA9-B95D6ABD8394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Łącznik prosty 13"/>
          <p:cNvCxnSpPr/>
          <p:nvPr userDrawn="1"/>
        </p:nvCxnSpPr>
        <p:spPr>
          <a:xfrm flipH="1">
            <a:off x="361952" y="6510338"/>
            <a:ext cx="8429623" cy="0"/>
          </a:xfrm>
          <a:prstGeom prst="line">
            <a:avLst/>
          </a:prstGeom>
          <a:ln w="254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920" y="1892301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22920" y="2307433"/>
            <a:ext cx="7735280" cy="375999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cxnSp>
        <p:nvCxnSpPr>
          <p:cNvPr id="17" name="Łącznik prosty 16"/>
          <p:cNvCxnSpPr/>
          <p:nvPr userDrawn="1"/>
        </p:nvCxnSpPr>
        <p:spPr>
          <a:xfrm>
            <a:off x="2943225" y="-20637"/>
            <a:ext cx="0" cy="365918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 userDrawn="1"/>
        </p:nvCxnSpPr>
        <p:spPr>
          <a:xfrm>
            <a:off x="2943225" y="345281"/>
            <a:ext cx="0" cy="1171575"/>
          </a:xfrm>
          <a:prstGeom prst="line">
            <a:avLst/>
          </a:prstGeom>
          <a:ln w="38100">
            <a:solidFill>
              <a:srgbClr val="8E9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9"/>
          </p:nvPr>
        </p:nvSpPr>
        <p:spPr>
          <a:xfrm>
            <a:off x="3067051" y="345120"/>
            <a:ext cx="3868340" cy="11588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/>
          </p:nvPr>
        </p:nvSpPr>
        <p:spPr>
          <a:xfrm>
            <a:off x="3067051" y="0"/>
            <a:ext cx="5800724" cy="3451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2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1687033" y="340242"/>
            <a:ext cx="814867" cy="83609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pl-PL" dirty="0" smtClean="0"/>
              <a:t>Logo partnera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00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half" idx="21"/>
          </p:nvPr>
        </p:nvSpPr>
        <p:spPr>
          <a:xfrm>
            <a:off x="4933741" y="2307433"/>
            <a:ext cx="3630005" cy="375999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49" y="6523039"/>
            <a:ext cx="8429623" cy="334961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1574" y="6510338"/>
            <a:ext cx="342900" cy="339726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7634B48D-E6BF-4CB6-AAA9-B95D6ABD8394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Łącznik prosty 13"/>
          <p:cNvCxnSpPr/>
          <p:nvPr userDrawn="1"/>
        </p:nvCxnSpPr>
        <p:spPr>
          <a:xfrm flipH="1">
            <a:off x="361952" y="6510338"/>
            <a:ext cx="8429623" cy="0"/>
          </a:xfrm>
          <a:prstGeom prst="line">
            <a:avLst/>
          </a:prstGeom>
          <a:ln w="254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920" y="1892301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22920" y="2307433"/>
            <a:ext cx="3630005" cy="375999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Clr>
                <a:schemeClr val="accent1">
                  <a:lumMod val="75000"/>
                </a:schemeClr>
              </a:buClr>
              <a:buFontTx/>
              <a:buNone/>
              <a:defRPr sz="900"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cxnSp>
        <p:nvCxnSpPr>
          <p:cNvPr id="17" name="Łącznik prosty 16"/>
          <p:cNvCxnSpPr/>
          <p:nvPr userDrawn="1"/>
        </p:nvCxnSpPr>
        <p:spPr>
          <a:xfrm>
            <a:off x="2943225" y="-20637"/>
            <a:ext cx="0" cy="365918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9"/>
          </p:nvPr>
        </p:nvSpPr>
        <p:spPr>
          <a:xfrm>
            <a:off x="3067051" y="345120"/>
            <a:ext cx="3868340" cy="11588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0"/>
          </p:nvPr>
        </p:nvSpPr>
        <p:spPr>
          <a:xfrm>
            <a:off x="3067051" y="0"/>
            <a:ext cx="5800724" cy="3451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rgbClr val="CF2B1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3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1687033" y="340242"/>
            <a:ext cx="814867" cy="83609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pl-PL" dirty="0" smtClean="0"/>
              <a:t>Logo partnera</a:t>
            </a:r>
            <a:endParaRPr lang="pl-PL" dirty="0"/>
          </a:p>
        </p:txBody>
      </p:sp>
      <p:cxnSp>
        <p:nvCxnSpPr>
          <p:cNvPr id="24" name="Łącznik prosty 23"/>
          <p:cNvCxnSpPr/>
          <p:nvPr userDrawn="1"/>
        </p:nvCxnSpPr>
        <p:spPr>
          <a:xfrm>
            <a:off x="2943225" y="345281"/>
            <a:ext cx="0" cy="1171575"/>
          </a:xfrm>
          <a:prstGeom prst="line">
            <a:avLst/>
          </a:prstGeom>
          <a:ln w="38100">
            <a:solidFill>
              <a:srgbClr val="8E9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C9EFBF-449F-4F22-B0BE-E3C3192CACE3}" type="datetimeFigureOut">
              <a:rPr lang="pl-PL" smtClean="0"/>
              <a:pPr/>
              <a:t>2016-06-30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34B48D-E6BF-4CB6-AAA9-B95D6ABD83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73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78" r:id="rId4"/>
    <p:sldLayoutId id="2147483679" r:id="rId5"/>
    <p:sldLayoutId id="2147483672" r:id="rId6"/>
    <p:sldLayoutId id="2147483675" r:id="rId7"/>
    <p:sldLayoutId id="2147483663" r:id="rId8"/>
    <p:sldLayoutId id="2147483673" r:id="rId9"/>
    <p:sldLayoutId id="2147483674" r:id="rId10"/>
    <p:sldLayoutId id="2147483676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80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onkonsultacji.pl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bp.partycypacjaobywatelska.p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bp.partycypacjaobywatelska.pl/seriabp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znia.org.pl/" TargetMode="External"/><Relationship Id="rId2" Type="http://schemas.openxmlformats.org/officeDocument/2006/relationships/hyperlink" Target="mailto:estokluska@stocznia.org.p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2204085" y="1899444"/>
            <a:ext cx="6154303" cy="1881981"/>
          </a:xfrm>
        </p:spPr>
        <p:txBody>
          <a:bodyPr>
            <a:noAutofit/>
          </a:bodyPr>
          <a:lstStyle/>
          <a:p>
            <a:r>
              <a:rPr lang="pl-PL" sz="4800" b="1" dirty="0" smtClean="0"/>
              <a:t>Rozwój kultury partycypacji w Polsce</a:t>
            </a:r>
            <a:endParaRPr lang="pl-PL" sz="4800" b="1" baseline="300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224748" y="3796010"/>
            <a:ext cx="6416976" cy="1447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</a:rPr>
              <a:t>Ewa Stokłuska</a:t>
            </a:r>
          </a:p>
          <a:p>
            <a:r>
              <a:rPr lang="pl-PL" sz="1600" b="0" dirty="0" smtClean="0">
                <a:solidFill>
                  <a:schemeClr val="bg1">
                    <a:lumMod val="50000"/>
                  </a:schemeClr>
                </a:solidFill>
              </a:rPr>
              <a:t>Fundacja Pracownia Badań i Innowacji Społecznych „Stocznia”</a:t>
            </a:r>
            <a:endParaRPr lang="pl-PL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Łącznik prosty 10"/>
          <p:cNvCxnSpPr/>
          <p:nvPr/>
        </p:nvCxnSpPr>
        <p:spPr>
          <a:xfrm>
            <a:off x="2008800" y="3779341"/>
            <a:ext cx="0" cy="1447800"/>
          </a:xfrm>
          <a:prstGeom prst="line">
            <a:avLst/>
          </a:prstGeom>
          <a:ln w="38100">
            <a:solidFill>
              <a:srgbClr val="8E9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0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>
          <a:xfrm>
            <a:off x="1685926" y="345120"/>
            <a:ext cx="5800724" cy="1158876"/>
          </a:xfrm>
        </p:spPr>
        <p:txBody>
          <a:bodyPr/>
          <a:lstStyle/>
          <a:p>
            <a:r>
              <a:rPr lang="pl-PL" dirty="0" smtClean="0"/>
              <a:t>Partycypacja - problemy i wyzwania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722920" y="2307433"/>
            <a:ext cx="7735280" cy="4132004"/>
          </a:xfrm>
        </p:spPr>
        <p:txBody>
          <a:bodyPr/>
          <a:lstStyle/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tendencja </a:t>
            </a:r>
            <a:r>
              <a:rPr lang="pl-PL" sz="1400" dirty="0"/>
              <a:t>do bezrefleksyjnego unieważniania demokracji przedstawicielskiej na rzecz bezpośredniej,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demokracja </a:t>
            </a:r>
            <a:r>
              <a:rPr lang="pl-PL" sz="1400" dirty="0"/>
              <a:t>jako arytmetyka (agregacja) a nie dyskurs (deliberacja</a:t>
            </a:r>
            <a:r>
              <a:rPr lang="pl-PL" sz="1400" dirty="0" smtClean="0"/>
              <a:t>)</a:t>
            </a: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zanik </a:t>
            </a:r>
            <a:r>
              <a:rPr lang="pl-PL" sz="1400" dirty="0"/>
              <a:t>solidarności i uznania dobra publicznego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brak </a:t>
            </a:r>
            <a:r>
              <a:rPr lang="pl-PL" sz="1400" dirty="0"/>
              <a:t>równowagi oczekiwań i zobowiązań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głęboka </a:t>
            </a:r>
            <a:r>
              <a:rPr lang="pl-PL" sz="1400" dirty="0"/>
              <a:t>i odwzajemniona nieufność władzy i obywateli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</a:t>
            </a:r>
            <a:r>
              <a:rPr lang="pl-PL" sz="1400" dirty="0" smtClean="0"/>
              <a:t>iewystarczające </a:t>
            </a:r>
            <a:r>
              <a:rPr lang="pl-PL" sz="1400" dirty="0"/>
              <a:t>dotychczasowe mechanizmy reprezentacji interesów (komisje / rady / komitety etc.) </a:t>
            </a:r>
            <a:endParaRPr lang="pl-P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„fetysz narzędzi partycypacyjnych”</a:t>
            </a:r>
            <a:endParaRPr lang="pl-PL" sz="1400" dirty="0"/>
          </a:p>
          <a:p>
            <a:endParaRPr lang="pl-PL" sz="1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92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pl-PL" dirty="0" smtClean="0"/>
              <a:t>Partycypacja – ale jaka?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WPŁYW, ale też ODPOWIEDZIALNOŚĆ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Deliberacja/dyskusja/debata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Perspektywa WSPÓLNEGO DOBRA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Co z rolą NGO jako reprezentantów obywateli?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Nowa filozofia rządzenia, a nie moda i „wentyl bezpieczeństwa”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Realny </a:t>
            </a:r>
            <a:r>
              <a:rPr lang="pl-PL" sz="1600" dirty="0"/>
              <a:t>wpływ na decyzje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Problem </a:t>
            </a:r>
            <a:r>
              <a:rPr lang="pl-PL" sz="1600" dirty="0" err="1"/>
              <a:t>samoselekcji</a:t>
            </a:r>
            <a:r>
              <a:rPr lang="pl-PL" sz="1600" dirty="0"/>
              <a:t> vs. </a:t>
            </a:r>
            <a:r>
              <a:rPr lang="pl-PL" sz="1600" dirty="0" smtClean="0"/>
              <a:t>reprezentatywności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smtClean="0"/>
              <a:t>Nie </a:t>
            </a:r>
            <a:r>
              <a:rPr lang="pl-PL" sz="1600" b="1" dirty="0"/>
              <a:t>narzędzia, ale intencje i zaangażowanie w proces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462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NARZĘDZIA PARTYCYPACJI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08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13827" y="1503996"/>
            <a:ext cx="7735280" cy="3759992"/>
          </a:xfrm>
        </p:spPr>
        <p:txBody>
          <a:bodyPr/>
          <a:lstStyle/>
          <a:p>
            <a:pPr marL="171450" lvl="0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l-PL" sz="1400" b="1" dirty="0" smtClean="0"/>
              <a:t>General </a:t>
            </a:r>
            <a:r>
              <a:rPr lang="pl-PL" sz="1400" b="1" dirty="0" err="1" smtClean="0"/>
              <a:t>provisions</a:t>
            </a:r>
            <a:r>
              <a:rPr lang="pl-PL" sz="1400" b="1" dirty="0" smtClean="0"/>
              <a:t> in the </a:t>
            </a:r>
            <a:r>
              <a:rPr lang="pl-PL" sz="1400" b="1" dirty="0" err="1" smtClean="0"/>
              <a:t>constitution</a:t>
            </a:r>
            <a:r>
              <a:rPr lang="pl-PL" sz="1400" b="1" dirty="0" smtClean="0"/>
              <a:t>: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pl-PL" sz="1400" dirty="0"/>
          </a:p>
          <a:p>
            <a:r>
              <a:rPr lang="en-US" sz="1200" i="1" dirty="0"/>
              <a:t>Article 4</a:t>
            </a:r>
          </a:p>
          <a:p>
            <a:r>
              <a:rPr lang="pl-PL" sz="1200" i="1" dirty="0" smtClean="0"/>
              <a:t>1. </a:t>
            </a:r>
            <a:r>
              <a:rPr lang="en-US" sz="1200" i="1" dirty="0" smtClean="0"/>
              <a:t>Supreme </a:t>
            </a:r>
            <a:r>
              <a:rPr lang="en-US" sz="1200" i="1" dirty="0"/>
              <a:t>power in the Republic of Poland shall be vested in the Nation.</a:t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pl-PL" sz="1200" i="1" dirty="0" smtClean="0"/>
              <a:t>2. </a:t>
            </a:r>
            <a:r>
              <a:rPr lang="en-US" sz="1200" i="1" dirty="0" smtClean="0"/>
              <a:t>The </a:t>
            </a:r>
            <a:r>
              <a:rPr lang="en-US" sz="1200" i="1" dirty="0"/>
              <a:t>Nation shall exercise such power directly or through their representatives.</a:t>
            </a:r>
          </a:p>
          <a:p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b="1" dirty="0" smtClean="0"/>
              <a:t>The </a:t>
            </a:r>
            <a:r>
              <a:rPr lang="pl-PL" sz="1400" b="1" dirty="0" err="1" smtClean="0"/>
              <a:t>institution</a:t>
            </a:r>
            <a:r>
              <a:rPr lang="pl-PL" sz="1400" b="1" dirty="0" smtClean="0"/>
              <a:t> of </a:t>
            </a:r>
            <a:r>
              <a:rPr lang="pl-PL" sz="1400" b="1" dirty="0" err="1" smtClean="0"/>
              <a:t>consultations</a:t>
            </a:r>
            <a:r>
              <a:rPr lang="pl-PL" sz="1400" b="1" dirty="0" smtClean="0"/>
              <a:t> with </a:t>
            </a:r>
            <a:r>
              <a:rPr lang="pl-PL" sz="1400" b="1" dirty="0" err="1" smtClean="0"/>
              <a:t>residents</a:t>
            </a:r>
            <a:r>
              <a:rPr lang="pl-PL" sz="1400" b="1" dirty="0" smtClean="0"/>
              <a:t>, as </a:t>
            </a:r>
            <a:r>
              <a:rPr lang="pl-PL" sz="1400" b="1" dirty="0" err="1" smtClean="0"/>
              <a:t>recognized</a:t>
            </a:r>
            <a:r>
              <a:rPr lang="pl-PL" sz="1400" b="1" dirty="0" smtClean="0"/>
              <a:t> by:</a:t>
            </a:r>
          </a:p>
          <a:p>
            <a:pPr marL="285750" indent="-285750">
              <a:buFontTx/>
              <a:buChar char="-"/>
            </a:pPr>
            <a:r>
              <a:rPr lang="pl-PL" sz="1400" dirty="0" smtClean="0"/>
              <a:t>the </a:t>
            </a:r>
            <a:r>
              <a:rPr lang="pl-PL" sz="1400" dirty="0" err="1" smtClean="0"/>
              <a:t>acts</a:t>
            </a:r>
            <a:r>
              <a:rPr lang="pl-PL" sz="1400" dirty="0" smtClean="0"/>
              <a:t> (</a:t>
            </a:r>
            <a:r>
              <a:rPr lang="pl-PL" sz="1400" dirty="0" err="1" smtClean="0"/>
              <a:t>bills</a:t>
            </a:r>
            <a:r>
              <a:rPr lang="pl-PL" sz="1400" dirty="0" smtClean="0"/>
              <a:t>) on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administration</a:t>
            </a:r>
            <a:r>
              <a:rPr lang="pl-PL" sz="1400" dirty="0" smtClean="0"/>
              <a:t> (3 </a:t>
            </a:r>
            <a:r>
              <a:rPr lang="pl-PL" sz="1400" dirty="0" err="1" smtClean="0"/>
              <a:t>stages</a:t>
            </a:r>
            <a:r>
              <a:rPr lang="pl-PL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pl-PL" sz="1400" dirty="0" smtClean="0"/>
              <a:t>the </a:t>
            </a:r>
            <a:r>
              <a:rPr lang="pl-PL" sz="1400" dirty="0" err="1" smtClean="0"/>
              <a:t>act</a:t>
            </a:r>
            <a:r>
              <a:rPr lang="pl-PL" sz="1400" dirty="0" smtClean="0"/>
              <a:t> on land </a:t>
            </a:r>
            <a:r>
              <a:rPr lang="pl-PL" sz="1400" dirty="0" err="1" smtClean="0"/>
              <a:t>planning</a:t>
            </a:r>
            <a:r>
              <a:rPr lang="pl-PL" sz="1400" dirty="0" smtClean="0"/>
              <a:t> </a:t>
            </a:r>
            <a:r>
              <a:rPr lang="pl-PL" sz="1400" dirty="0" err="1" smtClean="0"/>
              <a:t>an</a:t>
            </a:r>
            <a:r>
              <a:rPr lang="pl-PL" sz="1400" dirty="0" smtClean="0"/>
              <a:t> development</a:t>
            </a:r>
          </a:p>
          <a:p>
            <a:pPr marL="285750" indent="-285750">
              <a:buFontTx/>
              <a:buChar char="-"/>
            </a:pPr>
            <a:r>
              <a:rPr lang="pl-PL" sz="1400" dirty="0" smtClean="0"/>
              <a:t>the </a:t>
            </a:r>
            <a:r>
              <a:rPr lang="pl-PL" sz="1400" dirty="0" err="1" smtClean="0"/>
              <a:t>act</a:t>
            </a:r>
            <a:r>
              <a:rPr lang="pl-PL" sz="1400" dirty="0" smtClean="0"/>
              <a:t> on </a:t>
            </a:r>
            <a:r>
              <a:rPr lang="pl-PL" sz="1400" dirty="0" err="1" smtClean="0"/>
              <a:t>environmental</a:t>
            </a:r>
            <a:r>
              <a:rPr lang="pl-PL" sz="1400" dirty="0" smtClean="0"/>
              <a:t> </a:t>
            </a:r>
            <a:r>
              <a:rPr lang="pl-PL" sz="1400" dirty="0" err="1" smtClean="0"/>
              <a:t>protection</a:t>
            </a:r>
            <a:endParaRPr lang="pl-PL" sz="1400" dirty="0" smtClean="0"/>
          </a:p>
          <a:p>
            <a:endParaRPr lang="pl-P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/>
              <a:t>The </a:t>
            </a:r>
            <a:r>
              <a:rPr lang="pl-PL" sz="1400" b="1" dirty="0" err="1" smtClean="0"/>
              <a:t>citizens</a:t>
            </a:r>
            <a:r>
              <a:rPr lang="pl-PL" sz="1400" b="1" dirty="0" smtClean="0"/>
              <a:t>’ </a:t>
            </a:r>
            <a:r>
              <a:rPr lang="pl-PL" sz="1400" b="1" dirty="0" err="1" smtClean="0"/>
              <a:t>legislative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initiative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act</a:t>
            </a:r>
            <a:endParaRPr lang="pl-PL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/>
              <a:t>The referenda </a:t>
            </a:r>
            <a:r>
              <a:rPr lang="pl-PL" sz="1400" b="1" dirty="0" err="1" smtClean="0"/>
              <a:t>act</a:t>
            </a:r>
            <a:endParaRPr lang="pl-PL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/>
              <a:t>The </a:t>
            </a:r>
            <a:r>
              <a:rPr lang="pl-PL" sz="1400" b="1" dirty="0" err="1" smtClean="0"/>
              <a:t>local</a:t>
            </a:r>
            <a:r>
              <a:rPr lang="pl-PL" sz="1400" b="1" dirty="0" smtClean="0"/>
              <a:t> referenda </a:t>
            </a:r>
            <a:r>
              <a:rPr lang="pl-PL" sz="1400" b="1" dirty="0" err="1" smtClean="0"/>
              <a:t>act</a:t>
            </a:r>
            <a:endParaRPr lang="pl-PL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/>
              <a:t>The „sołeckie </a:t>
            </a:r>
            <a:r>
              <a:rPr lang="pl-PL" sz="1400" b="1" dirty="0" err="1" smtClean="0"/>
              <a:t>funds</a:t>
            </a:r>
            <a:r>
              <a:rPr lang="pl-PL" sz="1400" b="1" dirty="0" smtClean="0"/>
              <a:t>” </a:t>
            </a:r>
            <a:r>
              <a:rPr lang="pl-PL" sz="1400" b="1" dirty="0" err="1" smtClean="0"/>
              <a:t>act</a:t>
            </a:r>
            <a:endParaRPr lang="pl-PL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err="1" smtClean="0"/>
              <a:t>Local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regulations</a:t>
            </a:r>
            <a:r>
              <a:rPr lang="pl-PL" sz="1400" b="1" dirty="0" smtClean="0"/>
              <a:t> on </a:t>
            </a:r>
            <a:r>
              <a:rPr lang="pl-PL" sz="1400" b="1" dirty="0" err="1" smtClean="0"/>
              <a:t>citizens</a:t>
            </a:r>
            <a:r>
              <a:rPr lang="pl-PL" sz="1400" b="1" dirty="0" smtClean="0"/>
              <a:t>’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9"/>
          </p:nvPr>
        </p:nvSpPr>
        <p:spPr>
          <a:xfrm>
            <a:off x="3067050" y="345120"/>
            <a:ext cx="4930729" cy="1158876"/>
          </a:xfrm>
        </p:spPr>
        <p:txBody>
          <a:bodyPr/>
          <a:lstStyle/>
          <a:p>
            <a:r>
              <a:rPr lang="pl-PL" dirty="0" err="1" smtClean="0"/>
              <a:t>Legal</a:t>
            </a:r>
            <a:r>
              <a:rPr lang="pl-PL" dirty="0" smtClean="0"/>
              <a:t> </a:t>
            </a:r>
            <a:r>
              <a:rPr lang="pl-PL" dirty="0" err="1" smtClean="0"/>
              <a:t>infrastructure</a:t>
            </a:r>
            <a:r>
              <a:rPr lang="pl-PL" dirty="0" smtClean="0"/>
              <a:t> for </a:t>
            </a:r>
            <a:r>
              <a:rPr lang="pl-PL" dirty="0" err="1" smtClean="0"/>
              <a:t>participation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7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pl-PL" dirty="0"/>
              <a:t>Mechanizmy </a:t>
            </a:r>
            <a:r>
              <a:rPr lang="pl-PL" dirty="0" smtClean="0"/>
              <a:t>partycypacyjne w polskim prawie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2"/>
          </p:nvPr>
        </p:nvSpPr>
        <p:spPr>
          <a:xfrm>
            <a:off x="698295" y="2231336"/>
            <a:ext cx="2534631" cy="3759992"/>
          </a:xfrm>
        </p:spPr>
        <p:txBody>
          <a:bodyPr/>
          <a:lstStyle/>
          <a:p>
            <a:r>
              <a:rPr lang="pl-PL" sz="1600" b="1" dirty="0" smtClean="0"/>
              <a:t>Na szczeblu centralnym: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Obywatelska inicjatywa ustawodawcza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Referenda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Konsultacje publiczne</a:t>
            </a:r>
          </a:p>
          <a:p>
            <a:endParaRPr lang="pl-PL" sz="1600" dirty="0" smtClean="0"/>
          </a:p>
          <a:p>
            <a:r>
              <a:rPr lang="pl-PL" sz="1600" b="1" dirty="0" smtClean="0"/>
              <a:t>Na szczeblu lokalnym:</a:t>
            </a:r>
            <a:endParaRPr lang="pl-PL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Mechanizmy </a:t>
            </a:r>
            <a:r>
              <a:rPr lang="pl-PL" sz="1600" dirty="0"/>
              <a:t>konsultacji społecznych (obowiązkowe i nieobowiązkowe)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/>
              <a:t>Inicjatywa </a:t>
            </a:r>
            <a:r>
              <a:rPr lang="pl-PL" sz="1600" dirty="0" smtClean="0"/>
              <a:t>lokalna</a:t>
            </a:r>
            <a:endParaRPr lang="pl-PL" sz="16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3232926" y="2565360"/>
            <a:ext cx="2534631" cy="375999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/>
              <a:t>Obywatelska inicjatywa uchwałodawcza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Ciała doradcze, np. Młodzieżowe Rady Gmin, Rady Seniorów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Jednostki pomocnicze JST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Referenda lokalne – merytoryczne i odwoławcze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/>
              <a:t>„Eksperymenty”: budżety partycypacyjne, narady obywatelskie itp.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5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Rady działalności pożytku publicznego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Inne ciała doradcze (np. komisje dialogu społecznego)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Konsultacje z NGO</a:t>
            </a:r>
            <a:endParaRPr lang="pl-PL" sz="1600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725039" y="1724963"/>
            <a:ext cx="3868340" cy="398461"/>
          </a:xfrm>
        </p:spPr>
        <p:txBody>
          <a:bodyPr/>
          <a:lstStyle/>
          <a:p>
            <a:r>
              <a:rPr lang="pl-PL" dirty="0" smtClean="0"/>
              <a:t>Dla ogółu mieszkańców</a:t>
            </a:r>
            <a:endParaRPr lang="pl-PL" dirty="0"/>
          </a:p>
        </p:txBody>
      </p:sp>
      <p:sp>
        <p:nvSpPr>
          <p:cNvPr id="11" name="Symbol zastępczy tekstu 1"/>
          <p:cNvSpPr txBox="1">
            <a:spLocks/>
          </p:cNvSpPr>
          <p:nvPr/>
        </p:nvSpPr>
        <p:spPr>
          <a:xfrm>
            <a:off x="5929209" y="1724962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CF2B1E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Dla NGO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13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>
          <a:xfrm>
            <a:off x="1685926" y="345120"/>
            <a:ext cx="5800724" cy="1158876"/>
          </a:xfrm>
        </p:spPr>
        <p:txBody>
          <a:bodyPr/>
          <a:lstStyle/>
          <a:p>
            <a:r>
              <a:rPr lang="pl-PL" dirty="0" smtClean="0"/>
              <a:t>Ustawa o wykonywaniu obywatelskiej inicjatywy ustawodawczej (1999)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722920" y="1892301"/>
            <a:ext cx="8008956" cy="398461"/>
          </a:xfrm>
        </p:spPr>
        <p:txBody>
          <a:bodyPr/>
          <a:lstStyle/>
          <a:p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Możliwość przedłożenia parlamentowi projektu ustawy przez grupę co najmniej 100 tysięcy obywateli posiadających czynne prawo wyborcze.</a:t>
            </a:r>
            <a:endParaRPr lang="pl-PL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5581" y="2563812"/>
            <a:ext cx="62293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722921" y="1503996"/>
            <a:ext cx="7735280" cy="375999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300" dirty="0" err="1" smtClean="0"/>
              <a:t>Can</a:t>
            </a:r>
            <a:r>
              <a:rPr lang="pl-PL" sz="1300" dirty="0" smtClean="0"/>
              <a:t> be </a:t>
            </a:r>
            <a:r>
              <a:rPr lang="pl-PL" sz="1300" dirty="0" err="1" smtClean="0"/>
              <a:t>initiated</a:t>
            </a:r>
            <a:r>
              <a:rPr lang="pl-PL" sz="1300" dirty="0" smtClean="0"/>
              <a:t> by:</a:t>
            </a:r>
          </a:p>
          <a:p>
            <a:pPr marL="171450" indent="-171450">
              <a:buFontTx/>
              <a:buChar char="-"/>
            </a:pPr>
            <a:r>
              <a:rPr lang="pl-PL" sz="1300" dirty="0" err="1"/>
              <a:t>l</a:t>
            </a:r>
            <a:r>
              <a:rPr lang="pl-PL" sz="1300" dirty="0" err="1" smtClean="0"/>
              <a:t>ocal</a:t>
            </a:r>
            <a:r>
              <a:rPr lang="pl-PL" sz="1300" dirty="0" smtClean="0"/>
              <a:t> </a:t>
            </a:r>
            <a:r>
              <a:rPr lang="pl-PL" sz="1300" dirty="0" err="1" smtClean="0"/>
              <a:t>council</a:t>
            </a:r>
            <a:r>
              <a:rPr lang="pl-PL" sz="1300" dirty="0" smtClean="0"/>
              <a:t>, </a:t>
            </a:r>
            <a:r>
              <a:rPr lang="pl-PL" sz="1300" dirty="0" err="1" smtClean="0"/>
              <a:t>or</a:t>
            </a:r>
            <a:endParaRPr lang="pl-PL" sz="1300" dirty="0" smtClean="0"/>
          </a:p>
          <a:p>
            <a:pPr marL="171450" indent="-171450">
              <a:buFontTx/>
              <a:buChar char="-"/>
            </a:pPr>
            <a:r>
              <a:rPr lang="pl-PL" sz="1300" dirty="0" smtClean="0"/>
              <a:t>10% of the </a:t>
            </a:r>
            <a:r>
              <a:rPr lang="pl-PL" sz="1300" dirty="0" err="1" smtClean="0"/>
              <a:t>residents</a:t>
            </a:r>
            <a:r>
              <a:rPr lang="pl-PL" sz="1300" dirty="0" smtClean="0"/>
              <a:t> of the </a:t>
            </a:r>
            <a:r>
              <a:rPr lang="pl-PL" sz="1300" dirty="0" err="1" smtClean="0"/>
              <a:t>commune</a:t>
            </a:r>
            <a:endParaRPr lang="pl-PL" sz="1300" dirty="0" smtClean="0"/>
          </a:p>
          <a:p>
            <a:pPr marL="171450" indent="-171450">
              <a:buFontTx/>
              <a:buChar char="-"/>
            </a:pPr>
            <a:r>
              <a:rPr lang="pl-PL" sz="1300" dirty="0" smtClean="0"/>
              <a:t>5% of the </a:t>
            </a:r>
            <a:r>
              <a:rPr lang="pl-PL" sz="1300" dirty="0" err="1" smtClean="0"/>
              <a:t>residents</a:t>
            </a:r>
            <a:r>
              <a:rPr lang="pl-PL" sz="1300" dirty="0" smtClean="0"/>
              <a:t> of the </a:t>
            </a:r>
            <a:r>
              <a:rPr lang="pl-PL" sz="1300" dirty="0" err="1" smtClean="0"/>
              <a:t>voievodship</a:t>
            </a:r>
            <a:r>
              <a:rPr lang="pl-PL" sz="1300" dirty="0" smtClean="0"/>
              <a:t> </a:t>
            </a:r>
            <a:r>
              <a:rPr lang="pl-PL" sz="1300" dirty="0" err="1" smtClean="0"/>
              <a:t>or</a:t>
            </a:r>
            <a:r>
              <a:rPr lang="pl-PL" sz="1300" dirty="0" smtClean="0"/>
              <a:t> „powiat” (</a:t>
            </a:r>
            <a:r>
              <a:rPr lang="pl-PL" sz="1300" dirty="0" err="1" smtClean="0"/>
              <a:t>enabled</a:t>
            </a:r>
            <a:r>
              <a:rPr lang="pl-PL" sz="1300" dirty="0" smtClean="0"/>
              <a:t> to </a:t>
            </a:r>
            <a:r>
              <a:rPr lang="pl-PL" sz="1300" dirty="0" err="1" smtClean="0"/>
              <a:t>vote</a:t>
            </a:r>
            <a:r>
              <a:rPr lang="pl-PL" sz="1300" dirty="0" smtClean="0"/>
              <a:t> in </a:t>
            </a:r>
            <a:r>
              <a:rPr lang="pl-PL" sz="1300" dirty="0" err="1" smtClean="0"/>
              <a:t>local</a:t>
            </a:r>
            <a:r>
              <a:rPr lang="pl-PL" sz="1300" dirty="0" smtClean="0"/>
              <a:t> </a:t>
            </a:r>
            <a:r>
              <a:rPr lang="pl-PL" sz="1300" dirty="0" err="1" smtClean="0"/>
              <a:t>elections</a:t>
            </a:r>
            <a:r>
              <a:rPr lang="pl-PL" sz="1300" dirty="0" smtClean="0"/>
              <a:t>)</a:t>
            </a:r>
          </a:p>
          <a:p>
            <a:endParaRPr lang="pl-PL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300" dirty="0" err="1" smtClean="0"/>
              <a:t>Can</a:t>
            </a:r>
            <a:r>
              <a:rPr lang="pl-PL" sz="1300" dirty="0" smtClean="0"/>
              <a:t> be </a:t>
            </a:r>
            <a:r>
              <a:rPr lang="pl-PL" sz="1300" dirty="0" err="1" smtClean="0"/>
              <a:t>organized</a:t>
            </a:r>
            <a:r>
              <a:rPr lang="pl-PL" sz="1300" dirty="0" smtClean="0"/>
              <a:t> to:</a:t>
            </a:r>
          </a:p>
          <a:p>
            <a:pPr marL="171450" indent="-171450">
              <a:buFontTx/>
              <a:buChar char="-"/>
            </a:pPr>
            <a:r>
              <a:rPr lang="pl-PL" sz="1300" dirty="0" err="1" smtClean="0"/>
              <a:t>dismiss</a:t>
            </a:r>
            <a:r>
              <a:rPr lang="pl-PL" sz="1300" dirty="0" smtClean="0"/>
              <a:t> (</a:t>
            </a:r>
            <a:r>
              <a:rPr lang="pl-PL" sz="1300" dirty="0" err="1" smtClean="0"/>
              <a:t>revoke</a:t>
            </a:r>
            <a:r>
              <a:rPr lang="pl-PL" sz="1300" dirty="0" smtClean="0"/>
              <a:t>) the </a:t>
            </a:r>
            <a:r>
              <a:rPr lang="pl-PL" sz="1300" dirty="0" err="1" smtClean="0"/>
              <a:t>local</a:t>
            </a:r>
            <a:r>
              <a:rPr lang="pl-PL" sz="1300" dirty="0" smtClean="0"/>
              <a:t> </a:t>
            </a:r>
            <a:r>
              <a:rPr lang="pl-PL" sz="1300" dirty="0" err="1" smtClean="0"/>
              <a:t>authorities</a:t>
            </a:r>
            <a:endParaRPr lang="pl-PL" sz="1300" dirty="0" smtClean="0"/>
          </a:p>
          <a:p>
            <a:pPr marL="171450" indent="-171450">
              <a:buFontTx/>
              <a:buChar char="-"/>
            </a:pPr>
            <a:r>
              <a:rPr lang="pl-PL" sz="1300" dirty="0" err="1"/>
              <a:t>d</a:t>
            </a:r>
            <a:r>
              <a:rPr lang="pl-PL" sz="1300" dirty="0" err="1" smtClean="0"/>
              <a:t>ecide</a:t>
            </a:r>
            <a:r>
              <a:rPr lang="pl-PL" sz="1300" dirty="0" smtClean="0"/>
              <a:t> on a </a:t>
            </a:r>
            <a:r>
              <a:rPr lang="pl-PL" sz="1300" dirty="0" err="1" smtClean="0"/>
              <a:t>local</a:t>
            </a:r>
            <a:r>
              <a:rPr lang="pl-PL" sz="1300" dirty="0" smtClean="0"/>
              <a:t> </a:t>
            </a:r>
            <a:r>
              <a:rPr lang="pl-PL" sz="1300" dirty="0" err="1" smtClean="0"/>
              <a:t>matter</a:t>
            </a:r>
            <a:endParaRPr lang="pl-PL" sz="1300" dirty="0"/>
          </a:p>
          <a:p>
            <a:pPr marL="171450" indent="-171450">
              <a:buFontTx/>
              <a:buChar char="-"/>
            </a:pPr>
            <a:endParaRPr lang="pl-PL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300" dirty="0" err="1" smtClean="0"/>
              <a:t>Treshold</a:t>
            </a:r>
            <a:r>
              <a:rPr lang="pl-PL" sz="1300" dirty="0" smtClean="0"/>
              <a:t> to be </a:t>
            </a:r>
            <a:r>
              <a:rPr lang="pl-PL" sz="1300" dirty="0" err="1" smtClean="0"/>
              <a:t>considered</a:t>
            </a:r>
            <a:r>
              <a:rPr lang="pl-PL" sz="1300" dirty="0" smtClean="0"/>
              <a:t> </a:t>
            </a:r>
            <a:r>
              <a:rPr lang="pl-PL" sz="1300" dirty="0" err="1" smtClean="0"/>
              <a:t>binding</a:t>
            </a:r>
            <a:r>
              <a:rPr lang="pl-PL" sz="130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pl-PL" sz="1300" dirty="0" smtClean="0"/>
              <a:t>30% of the </a:t>
            </a:r>
            <a:r>
              <a:rPr lang="pl-PL" sz="1300" dirty="0" err="1" smtClean="0"/>
              <a:t>residents</a:t>
            </a:r>
            <a:r>
              <a:rPr lang="pl-PL" sz="1300" dirty="0" smtClean="0"/>
              <a:t> </a:t>
            </a:r>
            <a:r>
              <a:rPr lang="pl-PL" sz="1300" dirty="0" err="1" smtClean="0"/>
              <a:t>enabled</a:t>
            </a:r>
            <a:r>
              <a:rPr lang="pl-PL" sz="1300" dirty="0" smtClean="0"/>
              <a:t> to </a:t>
            </a:r>
            <a:r>
              <a:rPr lang="pl-PL" sz="1300" dirty="0" err="1" smtClean="0"/>
              <a:t>vote</a:t>
            </a:r>
            <a:r>
              <a:rPr lang="pl-PL" sz="1300" dirty="0" smtClean="0"/>
              <a:t> in </a:t>
            </a:r>
            <a:r>
              <a:rPr lang="pl-PL" sz="1300" dirty="0" err="1" smtClean="0"/>
              <a:t>local</a:t>
            </a:r>
            <a:r>
              <a:rPr lang="pl-PL" sz="1300" dirty="0" smtClean="0"/>
              <a:t> </a:t>
            </a:r>
            <a:r>
              <a:rPr lang="pl-PL" sz="1300" dirty="0" err="1" smtClean="0"/>
              <a:t>elections</a:t>
            </a:r>
            <a:endParaRPr lang="pl-PL" sz="1300" dirty="0" smtClean="0"/>
          </a:p>
          <a:p>
            <a:pPr marL="171450" indent="-171450">
              <a:buFontTx/>
              <a:buChar char="-"/>
            </a:pPr>
            <a:r>
              <a:rPr lang="pl-PL" sz="1300" dirty="0" smtClean="0"/>
              <a:t>3/5 of the numer of </a:t>
            </a:r>
            <a:r>
              <a:rPr lang="pl-PL" sz="1300" dirty="0" err="1" smtClean="0"/>
              <a:t>those</a:t>
            </a:r>
            <a:r>
              <a:rPr lang="pl-PL" sz="1300" dirty="0" smtClean="0"/>
              <a:t> </a:t>
            </a:r>
            <a:r>
              <a:rPr lang="pl-PL" sz="1300" dirty="0" err="1" smtClean="0"/>
              <a:t>who</a:t>
            </a:r>
            <a:r>
              <a:rPr lang="pl-PL" sz="1300" dirty="0" smtClean="0"/>
              <a:t> </a:t>
            </a:r>
            <a:r>
              <a:rPr lang="pl-PL" sz="1300" dirty="0" err="1" smtClean="0"/>
              <a:t>voted</a:t>
            </a:r>
            <a:r>
              <a:rPr lang="pl-PL" sz="1300" dirty="0" smtClean="0"/>
              <a:t> for the </a:t>
            </a:r>
            <a:r>
              <a:rPr lang="pl-PL" sz="1300" dirty="0" err="1" smtClean="0"/>
              <a:t>local</a:t>
            </a:r>
            <a:r>
              <a:rPr lang="pl-PL" sz="1300" dirty="0" smtClean="0"/>
              <a:t> </a:t>
            </a:r>
            <a:r>
              <a:rPr lang="pl-PL" sz="1300" dirty="0" err="1" smtClean="0"/>
              <a:t>authorities</a:t>
            </a:r>
            <a:r>
              <a:rPr lang="pl-PL" sz="1300" dirty="0" smtClean="0"/>
              <a:t> in the </a:t>
            </a:r>
            <a:r>
              <a:rPr lang="pl-PL" sz="1300" dirty="0" err="1" smtClean="0"/>
              <a:t>last</a:t>
            </a:r>
            <a:r>
              <a:rPr lang="pl-PL" sz="1300" dirty="0" smtClean="0"/>
              <a:t> </a:t>
            </a:r>
            <a:r>
              <a:rPr lang="pl-PL" sz="1300" dirty="0" err="1" smtClean="0"/>
              <a:t>election</a:t>
            </a:r>
            <a:endParaRPr lang="pl-PL" sz="1300" dirty="0" smtClean="0"/>
          </a:p>
          <a:p>
            <a:endParaRPr lang="pl-PL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300" dirty="0" smtClean="0"/>
              <a:t>In 2010-2014 term:</a:t>
            </a:r>
          </a:p>
          <a:p>
            <a:pPr marL="171450" indent="-171450">
              <a:buFontTx/>
              <a:buChar char="-"/>
            </a:pPr>
            <a:r>
              <a:rPr lang="pl-PL" sz="1300" dirty="0" smtClean="0"/>
              <a:t>111 referenda </a:t>
            </a:r>
            <a:r>
              <a:rPr lang="pl-PL" sz="1300" dirty="0" err="1" smtClean="0"/>
              <a:t>dissmising</a:t>
            </a:r>
            <a:r>
              <a:rPr lang="pl-PL" sz="1300" dirty="0" smtClean="0"/>
              <a:t> </a:t>
            </a:r>
            <a:r>
              <a:rPr lang="pl-PL" sz="1300" dirty="0" err="1" smtClean="0"/>
              <a:t>local</a:t>
            </a:r>
            <a:r>
              <a:rPr lang="pl-PL" sz="1300" dirty="0" smtClean="0"/>
              <a:t> </a:t>
            </a:r>
            <a:r>
              <a:rPr lang="pl-PL" sz="1300" dirty="0" err="1" smtClean="0"/>
              <a:t>authorities</a:t>
            </a:r>
            <a:r>
              <a:rPr lang="pl-PL" sz="1300" dirty="0" smtClean="0"/>
              <a:t> (16 of </a:t>
            </a:r>
            <a:r>
              <a:rPr lang="pl-PL" sz="1300" dirty="0" err="1" smtClean="0"/>
              <a:t>them</a:t>
            </a:r>
            <a:r>
              <a:rPr lang="pl-PL" sz="1300" dirty="0" smtClean="0"/>
              <a:t> </a:t>
            </a:r>
            <a:r>
              <a:rPr lang="pl-PL" sz="1300" dirty="0" err="1" smtClean="0"/>
              <a:t>binding</a:t>
            </a:r>
            <a:r>
              <a:rPr lang="pl-PL" sz="1300" dirty="0" smtClean="0"/>
              <a:t>, with </a:t>
            </a:r>
            <a:r>
              <a:rPr lang="pl-PL" sz="1300" dirty="0" err="1" smtClean="0"/>
              <a:t>average</a:t>
            </a:r>
            <a:r>
              <a:rPr lang="pl-PL" sz="1300" dirty="0" smtClean="0"/>
              <a:t> 17,87% </a:t>
            </a:r>
            <a:r>
              <a:rPr lang="pl-PL" sz="1300" dirty="0" err="1" smtClean="0"/>
              <a:t>turnout</a:t>
            </a:r>
            <a:r>
              <a:rPr lang="pl-PL" sz="13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pl-PL" sz="1300" dirty="0" smtClean="0"/>
              <a:t>22 referenda on </a:t>
            </a:r>
            <a:r>
              <a:rPr lang="pl-PL" sz="1300" dirty="0" err="1" smtClean="0"/>
              <a:t>specific</a:t>
            </a:r>
            <a:r>
              <a:rPr lang="pl-PL" sz="1300" dirty="0" smtClean="0"/>
              <a:t> </a:t>
            </a:r>
            <a:r>
              <a:rPr lang="pl-PL" sz="1300" dirty="0" err="1" smtClean="0"/>
              <a:t>decisions</a:t>
            </a:r>
            <a:r>
              <a:rPr lang="pl-PL" sz="1300" dirty="0" smtClean="0"/>
              <a:t> (7 of </a:t>
            </a:r>
            <a:r>
              <a:rPr lang="pl-PL" sz="1300" dirty="0" err="1" smtClean="0"/>
              <a:t>them</a:t>
            </a:r>
            <a:r>
              <a:rPr lang="pl-PL" sz="1300" dirty="0" smtClean="0"/>
              <a:t> </a:t>
            </a:r>
            <a:r>
              <a:rPr lang="pl-PL" sz="1300" dirty="0" err="1" smtClean="0"/>
              <a:t>binding</a:t>
            </a:r>
            <a:r>
              <a:rPr lang="pl-PL" sz="1300" dirty="0" smtClean="0"/>
              <a:t>, </a:t>
            </a:r>
            <a:r>
              <a:rPr lang="pl-PL" sz="1300" dirty="0" err="1" smtClean="0"/>
              <a:t>average</a:t>
            </a:r>
            <a:r>
              <a:rPr lang="pl-PL" sz="1300" dirty="0" smtClean="0"/>
              <a:t> </a:t>
            </a:r>
            <a:r>
              <a:rPr lang="pl-PL" sz="1300" dirty="0" err="1" smtClean="0"/>
              <a:t>turnout</a:t>
            </a:r>
            <a:r>
              <a:rPr lang="pl-PL" sz="1300" dirty="0" smtClean="0"/>
              <a:t> – 29%))</a:t>
            </a:r>
          </a:p>
          <a:p>
            <a:pPr marL="171450" indent="-171450">
              <a:buFontTx/>
              <a:buChar char="-"/>
            </a:pPr>
            <a:endParaRPr lang="pl-PL" sz="13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pl-PL" dirty="0" err="1" smtClean="0"/>
              <a:t>Local</a:t>
            </a:r>
            <a:r>
              <a:rPr lang="pl-PL" dirty="0" smtClean="0"/>
              <a:t> referendum (referenda lokalne)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6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336554" y="1715005"/>
            <a:ext cx="7735280" cy="375999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Provided</a:t>
            </a:r>
            <a:r>
              <a:rPr lang="pl-PL" sz="1400" dirty="0"/>
              <a:t> </a:t>
            </a:r>
            <a:r>
              <a:rPr lang="pl-PL" sz="1400" dirty="0" smtClean="0"/>
              <a:t>for in the </a:t>
            </a:r>
            <a:r>
              <a:rPr lang="en-US" sz="1400" dirty="0"/>
              <a:t>Public Benefit and Volunteer Work </a:t>
            </a:r>
            <a:r>
              <a:rPr lang="en-US" sz="1400" dirty="0" smtClean="0"/>
              <a:t>Act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Introduced</a:t>
            </a:r>
            <a:r>
              <a:rPr lang="pl-PL" sz="1400" dirty="0" smtClean="0"/>
              <a:t> by a </a:t>
            </a:r>
            <a:r>
              <a:rPr lang="pl-PL" sz="1400" dirty="0" err="1" smtClean="0"/>
              <a:t>council</a:t>
            </a:r>
            <a:r>
              <a:rPr lang="pl-PL" sz="1400" dirty="0" smtClean="0"/>
              <a:t> resolution </a:t>
            </a:r>
            <a:r>
              <a:rPr lang="pl-PL" sz="1400" dirty="0" err="1" smtClean="0"/>
              <a:t>at</a:t>
            </a:r>
            <a:r>
              <a:rPr lang="pl-PL" sz="1400" dirty="0" smtClean="0"/>
              <a:t> the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level</a:t>
            </a:r>
            <a:r>
              <a:rPr lang="pl-PL" sz="1400" dirty="0" smtClean="0"/>
              <a:t> (not </a:t>
            </a:r>
            <a:r>
              <a:rPr lang="pl-PL" sz="1400" dirty="0" err="1" smtClean="0"/>
              <a:t>obligatory</a:t>
            </a:r>
            <a:r>
              <a:rPr lang="pl-PL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Enables</a:t>
            </a:r>
            <a:r>
              <a:rPr lang="pl-PL" sz="1400" dirty="0" smtClean="0"/>
              <a:t> joint </a:t>
            </a:r>
            <a:r>
              <a:rPr lang="pl-PL" sz="1400" dirty="0" err="1" smtClean="0"/>
              <a:t>actions</a:t>
            </a:r>
            <a:r>
              <a:rPr lang="pl-PL" sz="1400" dirty="0" smtClean="0"/>
              <a:t> of the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administration</a:t>
            </a:r>
            <a:r>
              <a:rPr lang="pl-PL" sz="1400" dirty="0" smtClean="0"/>
              <a:t> and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residents</a:t>
            </a:r>
            <a:r>
              <a:rPr lang="pl-PL" sz="1400" dirty="0" smtClean="0"/>
              <a:t> </a:t>
            </a:r>
            <a:r>
              <a:rPr lang="pl-PL" sz="1400" dirty="0" err="1" smtClean="0"/>
              <a:t>dedicated</a:t>
            </a:r>
            <a:r>
              <a:rPr lang="pl-PL" sz="1400" dirty="0" smtClean="0"/>
              <a:t> to </a:t>
            </a:r>
            <a:r>
              <a:rPr lang="pl-PL" sz="1400" dirty="0" err="1" smtClean="0"/>
              <a:t>improvement</a:t>
            </a:r>
            <a:r>
              <a:rPr lang="pl-PL" sz="1400" dirty="0" smtClean="0"/>
              <a:t> of the </a:t>
            </a:r>
            <a:r>
              <a:rPr lang="pl-PL" sz="1400" dirty="0" err="1" smtClean="0"/>
              <a:t>quality</a:t>
            </a:r>
            <a:r>
              <a:rPr lang="pl-PL" sz="1400" dirty="0" smtClean="0"/>
              <a:t> of life in the </a:t>
            </a:r>
            <a:r>
              <a:rPr lang="pl-PL" sz="1400" dirty="0" err="1" smtClean="0"/>
              <a:t>community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Obligatory</a:t>
            </a:r>
            <a:r>
              <a:rPr lang="pl-PL" sz="1400" dirty="0" smtClean="0"/>
              <a:t> </a:t>
            </a:r>
            <a:r>
              <a:rPr lang="pl-PL" sz="1400" dirty="0" err="1" smtClean="0"/>
              <a:t>residents</a:t>
            </a:r>
            <a:r>
              <a:rPr lang="pl-PL" sz="1400" dirty="0" smtClean="0"/>
              <a:t>’ engagement – </a:t>
            </a:r>
            <a:r>
              <a:rPr lang="pl-PL" sz="1400" dirty="0" err="1" smtClean="0"/>
              <a:t>material</a:t>
            </a:r>
            <a:r>
              <a:rPr lang="pl-PL" sz="1400" dirty="0" smtClean="0"/>
              <a:t>, </a:t>
            </a:r>
            <a:r>
              <a:rPr lang="pl-PL" sz="1400" dirty="0" err="1" smtClean="0"/>
              <a:t>financial</a:t>
            </a:r>
            <a:r>
              <a:rPr lang="pl-PL" sz="1400" dirty="0" smtClean="0"/>
              <a:t> </a:t>
            </a:r>
            <a:r>
              <a:rPr lang="pl-PL" sz="1400" dirty="0" err="1" smtClean="0"/>
              <a:t>or</a:t>
            </a:r>
            <a:r>
              <a:rPr lang="pl-PL" sz="1400" dirty="0" smtClean="0"/>
              <a:t> </a:t>
            </a:r>
            <a:r>
              <a:rPr lang="pl-PL" sz="1400" dirty="0" err="1" smtClean="0"/>
              <a:t>work</a:t>
            </a:r>
            <a:r>
              <a:rPr lang="pl-PL" sz="1400" dirty="0" smtClean="0"/>
              <a:t> </a:t>
            </a:r>
            <a:r>
              <a:rPr lang="pl-PL" sz="1400" dirty="0" err="1" smtClean="0"/>
              <a:t>input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legislation</a:t>
            </a:r>
            <a:r>
              <a:rPr lang="pl-PL" sz="1400" dirty="0" smtClean="0"/>
              <a:t> </a:t>
            </a:r>
            <a:r>
              <a:rPr lang="pl-PL" sz="1400" dirty="0" err="1" smtClean="0"/>
              <a:t>enabling</a:t>
            </a:r>
            <a:r>
              <a:rPr lang="pl-PL" sz="1400" dirty="0" smtClean="0"/>
              <a:t> </a:t>
            </a:r>
            <a:r>
              <a:rPr lang="pl-PL" sz="1400" dirty="0" err="1" smtClean="0"/>
              <a:t>citizens</a:t>
            </a:r>
            <a:r>
              <a:rPr lang="pl-PL" sz="1400" dirty="0" smtClean="0"/>
              <a:t> to </a:t>
            </a:r>
            <a:r>
              <a:rPr lang="pl-PL" sz="1400" dirty="0" err="1" smtClean="0"/>
              <a:t>use</a:t>
            </a:r>
            <a:r>
              <a:rPr lang="pl-PL" sz="1400" dirty="0" smtClean="0"/>
              <a:t> the </a:t>
            </a:r>
            <a:r>
              <a:rPr lang="pl-PL" sz="1400" dirty="0" err="1" smtClean="0"/>
              <a:t>mechanism</a:t>
            </a:r>
            <a:r>
              <a:rPr lang="pl-PL" sz="1400" dirty="0" smtClean="0"/>
              <a:t> was </a:t>
            </a:r>
            <a:r>
              <a:rPr lang="pl-PL" sz="1400" dirty="0" err="1" smtClean="0"/>
              <a:t>introduced</a:t>
            </a:r>
            <a:r>
              <a:rPr lang="pl-PL" sz="1400" dirty="0" smtClean="0"/>
              <a:t> in ca. 24% of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communes</a:t>
            </a:r>
            <a:r>
              <a:rPr lang="pl-PL" sz="1400" dirty="0" smtClean="0"/>
              <a:t> (as of 2014)</a:t>
            </a:r>
            <a:endParaRPr lang="pl-PL" sz="1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9"/>
          </p:nvPr>
        </p:nvSpPr>
        <p:spPr>
          <a:xfrm>
            <a:off x="3067050" y="345120"/>
            <a:ext cx="5004783" cy="1158876"/>
          </a:xfrm>
        </p:spPr>
        <p:txBody>
          <a:bodyPr/>
          <a:lstStyle/>
          <a:p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initiative</a:t>
            </a:r>
            <a:r>
              <a:rPr lang="pl-PL" dirty="0" smtClean="0"/>
              <a:t> (inicjatywa lokalna)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94" y="3595001"/>
            <a:ext cx="48387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Project of a </a:t>
            </a:r>
            <a:r>
              <a:rPr lang="pl-PL" sz="1400" dirty="0" err="1" smtClean="0"/>
              <a:t>local</a:t>
            </a:r>
            <a:r>
              <a:rPr lang="pl-PL" sz="1400" dirty="0" smtClean="0"/>
              <a:t> resolution </a:t>
            </a:r>
            <a:r>
              <a:rPr lang="pl-PL" sz="1400" dirty="0" err="1" smtClean="0"/>
              <a:t>can</a:t>
            </a:r>
            <a:r>
              <a:rPr lang="pl-PL" sz="1400" dirty="0" smtClean="0"/>
              <a:t> be </a:t>
            </a:r>
            <a:r>
              <a:rPr lang="pl-PL" sz="1400" dirty="0" err="1" smtClean="0"/>
              <a:t>submitted</a:t>
            </a:r>
            <a:r>
              <a:rPr lang="pl-PL" sz="1400" dirty="0" smtClean="0"/>
              <a:t> by </a:t>
            </a:r>
            <a:r>
              <a:rPr lang="pl-PL" sz="1400" dirty="0" err="1" smtClean="0"/>
              <a:t>residents</a:t>
            </a:r>
            <a:r>
              <a:rPr lang="pl-PL" sz="1400" dirty="0" smtClean="0"/>
              <a:t> </a:t>
            </a:r>
            <a:r>
              <a:rPr lang="pl-PL" sz="1400" dirty="0" err="1" smtClean="0"/>
              <a:t>themselves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Necessary</a:t>
            </a:r>
            <a:r>
              <a:rPr lang="pl-PL" sz="1400" dirty="0" smtClean="0"/>
              <a:t> </a:t>
            </a:r>
            <a:r>
              <a:rPr lang="pl-PL" sz="1400" dirty="0" err="1" smtClean="0"/>
              <a:t>treshold</a:t>
            </a:r>
            <a:r>
              <a:rPr lang="pl-PL" sz="1400" dirty="0" smtClean="0"/>
              <a:t> (numer) of </a:t>
            </a:r>
            <a:r>
              <a:rPr lang="pl-PL" sz="1400" dirty="0" err="1" smtClean="0"/>
              <a:t>signatures</a:t>
            </a:r>
            <a:r>
              <a:rPr lang="pl-PL" sz="1400" dirty="0" smtClean="0"/>
              <a:t> </a:t>
            </a:r>
            <a:r>
              <a:rPr lang="pl-PL" sz="1400" dirty="0" err="1" smtClean="0"/>
              <a:t>defined</a:t>
            </a:r>
            <a:r>
              <a:rPr lang="pl-PL" sz="1400" dirty="0" smtClean="0"/>
              <a:t> by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regulations</a:t>
            </a:r>
            <a:r>
              <a:rPr lang="pl-PL" sz="1400" dirty="0" smtClean="0"/>
              <a:t>, </a:t>
            </a:r>
            <a:r>
              <a:rPr lang="pl-PL" sz="1400" dirty="0"/>
              <a:t>f</a:t>
            </a:r>
            <a:r>
              <a:rPr lang="pl-PL" sz="1400" dirty="0" smtClean="0"/>
              <a:t>i. in </a:t>
            </a:r>
            <a:r>
              <a:rPr lang="pl-PL" sz="1400" dirty="0" err="1" smtClean="0"/>
              <a:t>Warsaw</a:t>
            </a:r>
            <a:r>
              <a:rPr lang="pl-PL" sz="1400" dirty="0" smtClean="0"/>
              <a:t> – 15 000 </a:t>
            </a:r>
            <a:r>
              <a:rPr lang="pl-PL" sz="1400" dirty="0" err="1" smtClean="0"/>
              <a:t>residents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council</a:t>
            </a:r>
            <a:r>
              <a:rPr lang="pl-PL" sz="1400" dirty="0" smtClean="0"/>
              <a:t> </a:t>
            </a:r>
            <a:r>
              <a:rPr lang="pl-PL" sz="1400" dirty="0" err="1" smtClean="0"/>
              <a:t>is</a:t>
            </a:r>
            <a:r>
              <a:rPr lang="pl-PL" sz="1400" dirty="0" smtClean="0"/>
              <a:t> not </a:t>
            </a:r>
            <a:r>
              <a:rPr lang="pl-PL" sz="1400" dirty="0" err="1" smtClean="0"/>
              <a:t>obligated</a:t>
            </a:r>
            <a:r>
              <a:rPr lang="pl-PL" sz="1400" dirty="0" smtClean="0"/>
              <a:t> to </a:t>
            </a:r>
            <a:r>
              <a:rPr lang="pl-PL" sz="1400" dirty="0" err="1" smtClean="0"/>
              <a:t>proceed</a:t>
            </a:r>
            <a:r>
              <a:rPr lang="pl-PL" sz="1400" dirty="0" smtClean="0"/>
              <a:t> with the </a:t>
            </a:r>
            <a:r>
              <a:rPr lang="pl-PL" sz="1400" dirty="0" err="1" smtClean="0"/>
              <a:t>project</a:t>
            </a:r>
            <a:r>
              <a:rPr lang="pl-PL" sz="1400" dirty="0" smtClean="0"/>
              <a:t> in </a:t>
            </a:r>
            <a:r>
              <a:rPr lang="pl-PL" sz="1400" dirty="0" err="1" smtClean="0"/>
              <a:t>comissions</a:t>
            </a:r>
            <a:r>
              <a:rPr lang="pl-PL" sz="1400" dirty="0" smtClean="0"/>
              <a:t> </a:t>
            </a:r>
            <a:endParaRPr lang="pl-P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Poorly</a:t>
            </a:r>
            <a:r>
              <a:rPr lang="pl-PL" sz="1400" dirty="0" smtClean="0"/>
              <a:t> </a:t>
            </a:r>
            <a:r>
              <a:rPr lang="pl-PL" sz="1400" dirty="0" err="1" smtClean="0"/>
              <a:t>advertised</a:t>
            </a:r>
            <a:r>
              <a:rPr lang="pl-PL" sz="1400" dirty="0" smtClean="0"/>
              <a:t> and </a:t>
            </a:r>
            <a:r>
              <a:rPr lang="pl-PL" sz="1400" dirty="0" err="1" smtClean="0"/>
              <a:t>raely</a:t>
            </a:r>
            <a:r>
              <a:rPr lang="pl-PL" sz="1400" dirty="0" smtClean="0"/>
              <a:t> </a:t>
            </a:r>
            <a:r>
              <a:rPr lang="pl-PL" sz="1400" dirty="0" err="1" smtClean="0"/>
              <a:t>used</a:t>
            </a:r>
            <a:r>
              <a:rPr lang="pl-PL" sz="1400" dirty="0" smtClean="0"/>
              <a:t> by </a:t>
            </a:r>
            <a:r>
              <a:rPr lang="pl-PL" sz="1400" dirty="0" err="1" smtClean="0"/>
              <a:t>residents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9"/>
          </p:nvPr>
        </p:nvSpPr>
        <p:spPr>
          <a:xfrm>
            <a:off x="3067051" y="345120"/>
            <a:ext cx="5800724" cy="1158876"/>
          </a:xfrm>
        </p:spPr>
        <p:txBody>
          <a:bodyPr/>
          <a:lstStyle/>
          <a:p>
            <a:r>
              <a:rPr lang="pl-PL" dirty="0" err="1"/>
              <a:t>Citizens</a:t>
            </a:r>
            <a:r>
              <a:rPr lang="pl-PL" dirty="0"/>
              <a:t>’ resolution </a:t>
            </a:r>
            <a:r>
              <a:rPr lang="pl-PL" dirty="0" err="1" smtClean="0"/>
              <a:t>initiative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(obywatelska inicjatywa uchwałodawcza)</a:t>
            </a:r>
            <a:endParaRPr lang="pl-PL" dirty="0"/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5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/>
              <a:t>Regulated</a:t>
            </a:r>
            <a:r>
              <a:rPr lang="pl-PL" sz="1400" dirty="0"/>
              <a:t> by the Sołeckie </a:t>
            </a:r>
            <a:r>
              <a:rPr lang="pl-PL" sz="1400" dirty="0" err="1"/>
              <a:t>Funds</a:t>
            </a:r>
            <a:r>
              <a:rPr lang="pl-PL" sz="1400" dirty="0"/>
              <a:t> </a:t>
            </a:r>
            <a:r>
              <a:rPr lang="pl-PL" sz="1400" dirty="0" err="1"/>
              <a:t>Act</a:t>
            </a:r>
            <a:endParaRPr lang="pl-P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Mechanism</a:t>
            </a:r>
            <a:r>
              <a:rPr lang="pl-PL" sz="1400" dirty="0" smtClean="0"/>
              <a:t> </a:t>
            </a:r>
            <a:r>
              <a:rPr lang="pl-PL" sz="1400" dirty="0" err="1" smtClean="0"/>
              <a:t>dedicated</a:t>
            </a:r>
            <a:r>
              <a:rPr lang="pl-PL" sz="1400" dirty="0" smtClean="0"/>
              <a:t> for </a:t>
            </a:r>
            <a:r>
              <a:rPr lang="pl-PL" sz="1400" dirty="0" err="1" smtClean="0"/>
              <a:t>rural</a:t>
            </a:r>
            <a:r>
              <a:rPr lang="pl-PL" sz="1400" dirty="0" smtClean="0"/>
              <a:t> </a:t>
            </a:r>
            <a:r>
              <a:rPr lang="pl-PL" sz="1400" dirty="0" err="1" smtClean="0"/>
              <a:t>communes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Certain</a:t>
            </a:r>
            <a:r>
              <a:rPr lang="pl-PL" sz="1400" dirty="0" smtClean="0"/>
              <a:t> </a:t>
            </a:r>
            <a:r>
              <a:rPr lang="pl-PL" sz="1400" dirty="0" err="1" smtClean="0"/>
              <a:t>amount</a:t>
            </a:r>
            <a:r>
              <a:rPr lang="pl-PL" sz="1400" dirty="0" smtClean="0"/>
              <a:t> of </a:t>
            </a:r>
            <a:r>
              <a:rPr lang="pl-PL" sz="1400" dirty="0" err="1" smtClean="0"/>
              <a:t>money</a:t>
            </a:r>
            <a:r>
              <a:rPr lang="pl-PL" sz="1400" dirty="0" smtClean="0"/>
              <a:t> form the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budget</a:t>
            </a:r>
            <a:r>
              <a:rPr lang="pl-PL" sz="1400" dirty="0" smtClean="0"/>
              <a:t> </a:t>
            </a:r>
            <a:r>
              <a:rPr lang="pl-PL" sz="1400" dirty="0" err="1" smtClean="0"/>
              <a:t>dedicated</a:t>
            </a:r>
            <a:r>
              <a:rPr lang="pl-PL" sz="1400" dirty="0" smtClean="0"/>
              <a:t> for </a:t>
            </a:r>
            <a:r>
              <a:rPr lang="pl-PL" sz="1400" dirty="0" err="1" smtClean="0"/>
              <a:t>improving</a:t>
            </a:r>
            <a:r>
              <a:rPr lang="pl-PL" sz="1400" dirty="0" smtClean="0"/>
              <a:t> </a:t>
            </a:r>
            <a:r>
              <a:rPr lang="pl-PL" sz="1400" dirty="0" err="1" smtClean="0"/>
              <a:t>quality</a:t>
            </a:r>
            <a:r>
              <a:rPr lang="pl-PL" sz="1400" dirty="0" smtClean="0"/>
              <a:t> of life in the </a:t>
            </a:r>
            <a:r>
              <a:rPr lang="pl-PL" sz="1400" dirty="0" err="1" smtClean="0"/>
              <a:t>commune</a:t>
            </a:r>
            <a:r>
              <a:rPr lang="pl-PL" sz="1400" dirty="0" smtClean="0"/>
              <a:t>, to be </a:t>
            </a:r>
            <a:r>
              <a:rPr lang="pl-PL" sz="1400" dirty="0" err="1" smtClean="0"/>
              <a:t>decided</a:t>
            </a:r>
            <a:r>
              <a:rPr lang="pl-PL" sz="1400" dirty="0" smtClean="0"/>
              <a:t> upon by the </a:t>
            </a:r>
            <a:r>
              <a:rPr lang="pl-PL" sz="1400" dirty="0" err="1" smtClean="0"/>
              <a:t>residents</a:t>
            </a:r>
            <a:r>
              <a:rPr lang="pl-PL" sz="1400" dirty="0" smtClean="0"/>
              <a:t> </a:t>
            </a:r>
            <a:r>
              <a:rPr lang="pl-PL" sz="1400" dirty="0" err="1" smtClean="0"/>
              <a:t>themselves</a:t>
            </a:r>
            <a:r>
              <a:rPr lang="pl-PL" sz="1400" dirty="0" smtClean="0"/>
              <a:t> in a </a:t>
            </a:r>
            <a:r>
              <a:rPr lang="pl-PL" sz="1400" dirty="0" err="1" smtClean="0"/>
              <a:t>direct</a:t>
            </a:r>
            <a:r>
              <a:rPr lang="pl-PL" sz="1400" dirty="0" smtClean="0"/>
              <a:t> </a:t>
            </a:r>
            <a:r>
              <a:rPr lang="pl-PL" sz="1400" dirty="0" err="1" smtClean="0"/>
              <a:t>manner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Return from the </a:t>
            </a:r>
            <a:r>
              <a:rPr lang="pl-PL" sz="1400" dirty="0" err="1" smtClean="0"/>
              <a:t>state</a:t>
            </a:r>
            <a:r>
              <a:rPr lang="pl-PL" sz="1400" dirty="0" smtClean="0"/>
              <a:t> </a:t>
            </a:r>
            <a:r>
              <a:rPr lang="pl-PL" sz="1400" dirty="0" err="1" smtClean="0"/>
              <a:t>budget</a:t>
            </a:r>
            <a:r>
              <a:rPr lang="pl-PL" sz="1400" dirty="0" smtClean="0"/>
              <a:t> </a:t>
            </a:r>
            <a:r>
              <a:rPr lang="pl-PL" sz="1400" dirty="0" err="1" smtClean="0"/>
              <a:t>up</a:t>
            </a:r>
            <a:r>
              <a:rPr lang="pl-PL" sz="1400" dirty="0" smtClean="0"/>
              <a:t> to 40% of the </a:t>
            </a:r>
            <a:r>
              <a:rPr lang="pl-PL" sz="1400" dirty="0" err="1" smtClean="0"/>
              <a:t>total</a:t>
            </a:r>
            <a:r>
              <a:rPr lang="pl-PL" sz="1400" dirty="0" smtClean="0"/>
              <a:t> sum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Introduced</a:t>
            </a:r>
            <a:r>
              <a:rPr lang="pl-PL" sz="1400" dirty="0" smtClean="0"/>
              <a:t> in </a:t>
            </a:r>
            <a:r>
              <a:rPr lang="pl-PL" sz="1400" dirty="0" err="1" smtClean="0"/>
              <a:t>over</a:t>
            </a:r>
            <a:r>
              <a:rPr lang="pl-PL" sz="1400" dirty="0" smtClean="0"/>
              <a:t> 65% of the </a:t>
            </a:r>
            <a:r>
              <a:rPr lang="pl-PL" sz="1400" dirty="0" err="1" smtClean="0"/>
              <a:t>enabled</a:t>
            </a:r>
            <a:r>
              <a:rPr lang="pl-PL" sz="1400" dirty="0" smtClean="0"/>
              <a:t> </a:t>
            </a:r>
            <a:r>
              <a:rPr lang="pl-PL" sz="1400" dirty="0" err="1" smtClean="0"/>
              <a:t>communes</a:t>
            </a:r>
            <a:r>
              <a:rPr lang="pl-PL" sz="1400" dirty="0" smtClean="0"/>
              <a:t> (1433 out of 2174 </a:t>
            </a:r>
            <a:r>
              <a:rPr lang="pl-PL" sz="1400" dirty="0" err="1" smtClean="0"/>
              <a:t>communes</a:t>
            </a:r>
            <a:r>
              <a:rPr lang="pl-PL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Average</a:t>
            </a:r>
            <a:r>
              <a:rPr lang="pl-PL" sz="1400" dirty="0" smtClean="0"/>
              <a:t> 0.7% of the </a:t>
            </a:r>
            <a:r>
              <a:rPr lang="pl-PL" sz="1400" dirty="0" err="1" smtClean="0"/>
              <a:t>commune</a:t>
            </a:r>
            <a:r>
              <a:rPr lang="pl-PL" sz="1400" dirty="0" smtClean="0"/>
              <a:t> </a:t>
            </a:r>
            <a:r>
              <a:rPr lang="pl-PL" sz="1400" dirty="0" err="1" smtClean="0"/>
              <a:t>budget</a:t>
            </a:r>
            <a:r>
              <a:rPr lang="pl-PL" sz="1400" dirty="0" smtClean="0"/>
              <a:t> </a:t>
            </a:r>
            <a:r>
              <a:rPr lang="pl-PL" sz="1400" dirty="0" err="1" smtClean="0"/>
              <a:t>dedicated</a:t>
            </a:r>
            <a:r>
              <a:rPr lang="pl-PL" sz="1400" dirty="0" smtClean="0"/>
              <a:t> to sołecki </a:t>
            </a:r>
            <a:r>
              <a:rPr lang="pl-PL" sz="1400" dirty="0" err="1" smtClean="0"/>
              <a:t>funds</a:t>
            </a:r>
            <a:endParaRPr lang="pl-P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9"/>
          </p:nvPr>
        </p:nvSpPr>
        <p:spPr>
          <a:xfrm>
            <a:off x="3067051" y="345120"/>
            <a:ext cx="5239822" cy="1158876"/>
          </a:xfrm>
        </p:spPr>
        <p:txBody>
          <a:bodyPr/>
          <a:lstStyle/>
          <a:p>
            <a:r>
              <a:rPr lang="pl-PL" dirty="0" smtClean="0"/>
              <a:t>„Sołeckie” </a:t>
            </a:r>
            <a:r>
              <a:rPr lang="pl-PL" dirty="0" err="1" smtClean="0"/>
              <a:t>funds</a:t>
            </a:r>
            <a:r>
              <a:rPr lang="pl-PL" dirty="0" smtClean="0"/>
              <a:t> (fundusze sołeckie)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0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pl-PL" sz="1600" b="1" dirty="0">
                <a:solidFill>
                  <a:schemeClr val="accent1"/>
                </a:solidFill>
                <a:latin typeface="+mn-lt"/>
                <a:cs typeface="Arial" charset="0"/>
              </a:rPr>
              <a:t>Partycypacja obywatelska </a:t>
            </a:r>
            <a:r>
              <a:rPr lang="pl-PL" sz="1600" dirty="0">
                <a:latin typeface="+mn-lt"/>
                <a:cs typeface="Arial" charset="0"/>
              </a:rPr>
              <a:t>–</a:t>
            </a:r>
            <a:r>
              <a:rPr lang="pl-PL" sz="1600" b="1" dirty="0">
                <a:latin typeface="+mn-lt"/>
                <a:cs typeface="Arial" charset="0"/>
              </a:rPr>
              <a:t> </a:t>
            </a:r>
            <a:r>
              <a:rPr lang="pl-PL" sz="1600" dirty="0">
                <a:latin typeface="+mn-lt"/>
                <a:cs typeface="Arial" charset="0"/>
              </a:rPr>
              <a:t>to sposób na aktywne branie udziału w  podejmowaniu decyzji, które nas dotyczą. Zakłada zaangażowanie dwóch podstawowych „aktorów” - obywateli oraz władzy, działania, które opierają się na komunikacji z władzą. Tym samym, skupia się na wzajemnym wspieraniu władzy, obywateli oraz organizacji pozarządowych we wspólnym podejmowaniu decyzji.</a:t>
            </a:r>
          </a:p>
          <a:p>
            <a:pPr>
              <a:defRPr/>
            </a:pPr>
            <a:endParaRPr lang="pl-PL" sz="1600" dirty="0">
              <a:latin typeface="+mn-lt"/>
              <a:cs typeface="Arial" charset="0"/>
            </a:endParaRPr>
          </a:p>
          <a:p>
            <a:pPr>
              <a:defRPr/>
            </a:pPr>
            <a:endParaRPr lang="pl-PL" sz="16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pl-PL" sz="1600" b="1" dirty="0">
                <a:latin typeface="+mn-lt"/>
                <a:cs typeface="Arial" charset="0"/>
              </a:rPr>
              <a:t>Kluczowi aktorzy pierwszoplanowi</a:t>
            </a:r>
            <a:r>
              <a:rPr lang="pl-PL" sz="1600" dirty="0">
                <a:latin typeface="+mn-lt"/>
                <a:cs typeface="Arial" charset="0"/>
              </a:rPr>
              <a:t>:</a:t>
            </a:r>
          </a:p>
          <a:p>
            <a:pPr marL="627063" lvl="1" indent="-182563">
              <a:buFont typeface="Arial" pitchFamily="34" charset="0"/>
              <a:buChar char="•"/>
              <a:defRPr/>
            </a:pPr>
            <a:r>
              <a:rPr lang="pl-PL" sz="1600" u="sng" dirty="0">
                <a:latin typeface="+mn-lt"/>
                <a:cs typeface="Arial" charset="0"/>
              </a:rPr>
              <a:t>Władza</a:t>
            </a:r>
          </a:p>
          <a:p>
            <a:pPr marL="627063" lvl="1" indent="-182563">
              <a:buFont typeface="Arial" pitchFamily="34" charset="0"/>
              <a:buChar char="•"/>
              <a:defRPr/>
            </a:pPr>
            <a:r>
              <a:rPr lang="pl-PL" sz="1600" u="sng" dirty="0">
                <a:latin typeface="+mn-lt"/>
                <a:cs typeface="Arial" charset="0"/>
              </a:rPr>
              <a:t>Obywatele</a:t>
            </a:r>
            <a:r>
              <a:rPr lang="pl-PL" sz="1600" dirty="0">
                <a:latin typeface="+mn-lt"/>
                <a:cs typeface="Arial" charset="0"/>
              </a:rPr>
              <a:t> – występujący osobiście</a:t>
            </a:r>
          </a:p>
          <a:p>
            <a:pPr marL="627063" lvl="1" indent="-182563"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  <a:cs typeface="Arial" charset="0"/>
              </a:rPr>
              <a:t>Często również </a:t>
            </a:r>
            <a:r>
              <a:rPr lang="pl-PL" sz="1600" u="sng" dirty="0">
                <a:latin typeface="+mn-lt"/>
                <a:cs typeface="Arial" charset="0"/>
              </a:rPr>
              <a:t>organizacje pozarządowe</a:t>
            </a:r>
            <a:r>
              <a:rPr lang="pl-PL" sz="1600" b="1" dirty="0">
                <a:latin typeface="+mn-lt"/>
                <a:cs typeface="Arial" charset="0"/>
              </a:rPr>
              <a:t> </a:t>
            </a:r>
            <a:r>
              <a:rPr lang="pl-PL" sz="1600" dirty="0">
                <a:latin typeface="+mn-lt"/>
                <a:cs typeface="Arial" charset="0"/>
              </a:rPr>
              <a:t>(obywatele zrzeszeni)</a:t>
            </a:r>
            <a:endParaRPr lang="pl-PL" sz="1600" u="sng" dirty="0">
              <a:latin typeface="+mn-lt"/>
              <a:cs typeface="Arial" charset="0"/>
            </a:endParaRPr>
          </a:p>
          <a:p>
            <a:pPr marL="627063" lvl="1" indent="-182563">
              <a:defRPr/>
            </a:pPr>
            <a:endParaRPr lang="pl-PL" dirty="0">
              <a:cs typeface="Arial" charset="0"/>
            </a:endParaRPr>
          </a:p>
          <a:p>
            <a:pPr marL="627063" lvl="1" indent="-182563">
              <a:defRPr/>
            </a:pPr>
            <a:endParaRPr lang="pl-PL" dirty="0">
              <a:cs typeface="Arial" charset="0"/>
            </a:endParaRPr>
          </a:p>
          <a:p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7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>
          <a:xfrm>
            <a:off x="1685926" y="613918"/>
            <a:ext cx="5642153" cy="1158876"/>
          </a:xfrm>
        </p:spPr>
        <p:txBody>
          <a:bodyPr/>
          <a:lstStyle/>
          <a:p>
            <a:r>
              <a:rPr lang="pl-PL" dirty="0"/>
              <a:t>Public </a:t>
            </a:r>
            <a:r>
              <a:rPr lang="pl-PL" dirty="0" err="1"/>
              <a:t>consultations</a:t>
            </a:r>
            <a:r>
              <a:rPr lang="pl-PL" dirty="0"/>
              <a:t> with </a:t>
            </a:r>
            <a:r>
              <a:rPr lang="pl-PL" dirty="0" err="1" smtClean="0"/>
              <a:t>residents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the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r>
              <a:rPr lang="pl-PL" dirty="0" smtClean="0"/>
              <a:t> (konsultacje społeczne)</a:t>
            </a:r>
            <a:endParaRPr lang="pl-PL" dirty="0"/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The most popular form of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participation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Non-</a:t>
            </a:r>
            <a:r>
              <a:rPr lang="pl-PL" sz="1400" dirty="0" err="1" smtClean="0"/>
              <a:t>binding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Can</a:t>
            </a:r>
            <a:r>
              <a:rPr lang="pl-PL" sz="1400" dirty="0" smtClean="0"/>
              <a:t> be </a:t>
            </a:r>
            <a:r>
              <a:rPr lang="pl-PL" sz="1400" dirty="0" err="1" smtClean="0"/>
              <a:t>regulated</a:t>
            </a:r>
            <a:r>
              <a:rPr lang="pl-PL" sz="1400" dirty="0" smtClean="0"/>
              <a:t> in </a:t>
            </a:r>
            <a:r>
              <a:rPr lang="pl-PL" sz="1400" dirty="0" err="1" smtClean="0"/>
              <a:t>details</a:t>
            </a:r>
            <a:r>
              <a:rPr lang="pl-PL" sz="1400" dirty="0" smtClean="0"/>
              <a:t> </a:t>
            </a:r>
            <a:r>
              <a:rPr lang="pl-PL" sz="1400" dirty="0" err="1" smtClean="0"/>
              <a:t>at</a:t>
            </a:r>
            <a:r>
              <a:rPr lang="pl-PL" sz="1400" dirty="0" smtClean="0"/>
              <a:t> the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level</a:t>
            </a:r>
            <a:r>
              <a:rPr lang="pl-PL" sz="1400" dirty="0" smtClean="0"/>
              <a:t> -&gt; LOCAL CONSULTATION GUIDELINES:</a:t>
            </a:r>
          </a:p>
          <a:p>
            <a:pPr marL="628650" lvl="1" indent="-171450">
              <a:buFontTx/>
              <a:buChar char="-"/>
            </a:pPr>
            <a:r>
              <a:rPr lang="pl-PL" sz="1400" dirty="0" err="1" smtClean="0">
                <a:solidFill>
                  <a:schemeClr val="tx1">
                    <a:lumMod val="75000"/>
                  </a:schemeClr>
                </a:solidFill>
              </a:rPr>
              <a:t>residents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’ </a:t>
            </a:r>
            <a:r>
              <a:rPr lang="pl-PL" sz="1400" dirty="0" err="1" smtClean="0">
                <a:solidFill>
                  <a:schemeClr val="tx1">
                    <a:lumMod val="75000"/>
                  </a:schemeClr>
                </a:solidFill>
              </a:rPr>
              <a:t>initiative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, fi. in </a:t>
            </a:r>
            <a:r>
              <a:rPr lang="pl-PL" sz="1400" dirty="0" err="1" smtClean="0">
                <a:solidFill>
                  <a:schemeClr val="tx1">
                    <a:lumMod val="75000"/>
                  </a:schemeClr>
                </a:solidFill>
              </a:rPr>
              <a:t>Warsaw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 – 1000 </a:t>
            </a:r>
            <a:r>
              <a:rPr lang="pl-PL" sz="1400" dirty="0" err="1" smtClean="0">
                <a:solidFill>
                  <a:schemeClr val="tx1">
                    <a:lumMod val="75000"/>
                  </a:schemeClr>
                </a:solidFill>
              </a:rPr>
              <a:t>residents</a:t>
            </a:r>
            <a:endParaRPr lang="pl-PL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pl-PL" sz="1400" dirty="0" err="1" smtClean="0">
                <a:solidFill>
                  <a:schemeClr val="tx1">
                    <a:lumMod val="75000"/>
                  </a:schemeClr>
                </a:solidFill>
              </a:rPr>
              <a:t>range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 of </a:t>
            </a:r>
            <a:r>
              <a:rPr lang="pl-PL" sz="1400" dirty="0" err="1" smtClean="0">
                <a:solidFill>
                  <a:schemeClr val="tx1">
                    <a:lumMod val="75000"/>
                  </a:schemeClr>
                </a:solidFill>
              </a:rPr>
              <a:t>topics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 to be </a:t>
            </a:r>
            <a:r>
              <a:rPr lang="pl-PL" sz="1400" dirty="0" err="1" smtClean="0">
                <a:solidFill>
                  <a:schemeClr val="tx1">
                    <a:lumMod val="75000"/>
                  </a:schemeClr>
                </a:solidFill>
              </a:rPr>
              <a:t>obligatory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tx1">
                    <a:lumMod val="75000"/>
                  </a:schemeClr>
                </a:solidFill>
              </a:rPr>
              <a:t>consulted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 upon</a:t>
            </a:r>
          </a:p>
          <a:p>
            <a:pPr marL="628650" lvl="1" indent="-171450">
              <a:buFontTx/>
              <a:buChar char="-"/>
            </a:pPr>
            <a:r>
              <a:rPr lang="pl-PL" sz="1400" dirty="0" err="1" smtClean="0">
                <a:solidFill>
                  <a:schemeClr val="tx1">
                    <a:lumMod val="75000"/>
                  </a:schemeClr>
                </a:solidFill>
              </a:rPr>
              <a:t>detailed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tx1">
                    <a:lumMod val="75000"/>
                  </a:schemeClr>
                </a:solidFill>
              </a:rPr>
              <a:t>procedures</a:t>
            </a:r>
            <a:endParaRPr lang="pl-PL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 smtClean="0"/>
              <a:t>Obligatory</a:t>
            </a:r>
            <a:r>
              <a:rPr lang="pl-PL" sz="1400" dirty="0" smtClean="0"/>
              <a:t> </a:t>
            </a:r>
            <a:r>
              <a:rPr lang="pl-PL" sz="1400" dirty="0" err="1" smtClean="0"/>
              <a:t>when</a:t>
            </a:r>
            <a:r>
              <a:rPr lang="pl-PL" sz="1400" dirty="0" smtClean="0"/>
              <a:t> </a:t>
            </a:r>
            <a:r>
              <a:rPr lang="pl-PL" sz="1400" dirty="0" err="1" smtClean="0"/>
              <a:t>accompanying</a:t>
            </a:r>
            <a:r>
              <a:rPr lang="pl-PL" sz="1400" dirty="0" smtClean="0"/>
              <a:t> </a:t>
            </a:r>
            <a:r>
              <a:rPr lang="pl-PL" sz="1400" dirty="0" err="1" smtClean="0"/>
              <a:t>preparations</a:t>
            </a:r>
            <a:r>
              <a:rPr lang="pl-PL" sz="1400" dirty="0" smtClean="0"/>
              <a:t> of </a:t>
            </a:r>
            <a:r>
              <a:rPr lang="pl-PL" sz="1400" dirty="0" err="1" smtClean="0"/>
              <a:t>local</a:t>
            </a:r>
            <a:r>
              <a:rPr lang="pl-PL" sz="1400" dirty="0" smtClean="0"/>
              <a:t> development </a:t>
            </a:r>
            <a:r>
              <a:rPr lang="pl-PL" sz="1400" dirty="0" err="1" smtClean="0"/>
              <a:t>plans</a:t>
            </a:r>
            <a:r>
              <a:rPr lang="pl-PL" sz="1400" dirty="0"/>
              <a:t> </a:t>
            </a:r>
            <a:r>
              <a:rPr lang="pl-PL" sz="1400" dirty="0" smtClean="0"/>
              <a:t>and </a:t>
            </a:r>
            <a:r>
              <a:rPr lang="pl-PL" sz="1400" dirty="0" err="1" smtClean="0"/>
              <a:t>investments</a:t>
            </a:r>
            <a:r>
              <a:rPr lang="pl-PL" sz="1400" dirty="0" smtClean="0"/>
              <a:t> with </a:t>
            </a:r>
            <a:r>
              <a:rPr lang="pl-PL" sz="1400" dirty="0" err="1" smtClean="0"/>
              <a:t>environmental</a:t>
            </a:r>
            <a:r>
              <a:rPr lang="pl-PL" sz="1400" dirty="0" smtClean="0"/>
              <a:t> </a:t>
            </a:r>
            <a:r>
              <a:rPr lang="pl-PL" sz="1400" dirty="0" err="1" smtClean="0"/>
              <a:t>impact</a:t>
            </a:r>
            <a:endParaRPr lang="pl-P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 smtClean="0"/>
              <a:t>Can</a:t>
            </a:r>
            <a:r>
              <a:rPr lang="pl-PL" sz="1400" dirty="0" smtClean="0"/>
              <a:t> </a:t>
            </a:r>
            <a:r>
              <a:rPr lang="pl-PL" sz="1400" dirty="0" err="1" smtClean="0"/>
              <a:t>concern</a:t>
            </a:r>
            <a:r>
              <a:rPr lang="pl-PL" sz="1400" dirty="0" smtClean="0"/>
              <a:t> </a:t>
            </a:r>
            <a:r>
              <a:rPr lang="pl-PL" sz="1400" dirty="0" err="1" smtClean="0"/>
              <a:t>all</a:t>
            </a:r>
            <a:r>
              <a:rPr lang="pl-PL" sz="1400" dirty="0" smtClean="0"/>
              <a:t> </a:t>
            </a:r>
            <a:r>
              <a:rPr lang="pl-PL" sz="1400" dirty="0" err="1" smtClean="0"/>
              <a:t>important</a:t>
            </a:r>
            <a:r>
              <a:rPr lang="pl-PL" sz="1400" dirty="0" smtClean="0"/>
              <a:t> </a:t>
            </a:r>
            <a:r>
              <a:rPr lang="pl-PL" sz="1400" dirty="0" err="1" smtClean="0"/>
              <a:t>topics</a:t>
            </a:r>
            <a:r>
              <a:rPr lang="pl-PL" sz="1400" dirty="0" smtClean="0"/>
              <a:t> as </a:t>
            </a:r>
            <a:r>
              <a:rPr lang="pl-PL" sz="1400" dirty="0" err="1" smtClean="0"/>
              <a:t>seen</a:t>
            </a:r>
            <a:r>
              <a:rPr lang="pl-PL" sz="1400" dirty="0" smtClean="0"/>
              <a:t> by the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community</a:t>
            </a:r>
            <a:endParaRPr lang="pl-P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</p:txBody>
      </p:sp>
      <p:pic>
        <p:nvPicPr>
          <p:cNvPr id="8" name="Picture 2" descr="http://partycypacjaobywatelska.pl/konsultacje/wp-content/themes/konsultacje-theme/images/kzz/baner_kanon_180_300pxl.png"/>
          <p:cNvPicPr>
            <a:picLocks noGrp="1" noChangeAspect="1" noChangeArrowheads="1"/>
          </p:cNvPicPr>
          <p:nvPr>
            <p:ph sz="half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62" y="2915779"/>
            <a:ext cx="2055172" cy="342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5441324" y="193810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guidelines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create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local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regulations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consultations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see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r>
              <a:rPr lang="pl-PL" sz="1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www.kanonkonsultacji.pl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(in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Polish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9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pl-PL" dirty="0" smtClean="0"/>
              <a:t>Standardy procesów konsultacyjnych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722920" y="1700012"/>
            <a:ext cx="7735280" cy="436741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Kanon Lokalnych Konsultacji Społecznych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Regulaminy konsultacji i lokalne „kodeksy dialogu” wypracowywane z udziałem mieszkańców i organizacji, np. Słupsk i Gorzów</a:t>
            </a:r>
          </a:p>
          <a:p>
            <a:endParaRPr lang="pl-PL" dirty="0"/>
          </a:p>
        </p:txBody>
      </p:sp>
      <p:pic>
        <p:nvPicPr>
          <p:cNvPr id="1026" name="Picture 2" descr="https://scontent-arn2-1.xx.fbcdn.net/v/t1.0-9/13244818_1776571749295928_2100256089382956467_n.jpg?oh=97e060b6e109be97c016c93faaaa66ae&amp;oe=57E5A2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71" y="2673114"/>
            <a:ext cx="6569634" cy="33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3733" y="1197735"/>
            <a:ext cx="8300267" cy="52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idx="19"/>
          </p:nvPr>
        </p:nvSpPr>
        <p:spPr>
          <a:xfrm>
            <a:off x="1685926" y="345120"/>
            <a:ext cx="6195944" cy="1158876"/>
          </a:xfrm>
        </p:spPr>
        <p:txBody>
          <a:bodyPr/>
          <a:lstStyle/>
          <a:p>
            <a:r>
              <a:rPr lang="pl-PL" dirty="0" smtClean="0"/>
              <a:t>Konsultacje publiczne na szczeblu centralnym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722920" y="2307433"/>
            <a:ext cx="4621812" cy="375999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„7 zasad konsultacji”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Regulamin prac Rady Ministrów -&gt; obowiązek konsultacji publicznych rządowych projektów aktów prawnych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Rządowe „Wytyczne do prowadzenia oceny skutków regulacji i konsultacji publicznych” (2015)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/>
              <a:t>Problem omijania ścieżki rządowej w procesie legislacyjnym – w </a:t>
            </a:r>
            <a:r>
              <a:rPr lang="pl-PL" sz="1600" dirty="0"/>
              <a:t>c</a:t>
            </a:r>
            <a:r>
              <a:rPr lang="pl-PL" sz="1600" dirty="0" smtClean="0"/>
              <a:t>iągu pierwszych 100 dni nowego parlamentu ponad 70% ustaw było procedowanych tzw. </a:t>
            </a:r>
            <a:r>
              <a:rPr lang="pl-PL" sz="1600" dirty="0"/>
              <a:t>ś</a:t>
            </a:r>
            <a:r>
              <a:rPr lang="pl-PL" sz="1600" dirty="0" smtClean="0"/>
              <a:t>cieżką poselską, która nie przewiduje obowiązku konsultacji</a:t>
            </a:r>
            <a:endParaRPr lang="pl-PL" sz="1600" dirty="0"/>
          </a:p>
        </p:txBody>
      </p:sp>
      <p:pic>
        <p:nvPicPr>
          <p:cNvPr id="1026" name="Picture 2" descr="http://partycypacjaobywatelska.pl/konsultacje/wp-content/themes/konsultacje-theme/images/kzz/baner_7_zasad_180_300pxl.png"/>
          <p:cNvPicPr>
            <a:picLocks noGrp="1" noChangeAspect="1" noChangeArrowheads="1"/>
          </p:cNvPicPr>
          <p:nvPr>
            <p:ph sz="half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40" y="2290762"/>
            <a:ext cx="2145190" cy="357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20" y="1849116"/>
            <a:ext cx="2613404" cy="3753648"/>
          </a:xfrm>
          <a:prstGeom prst="rect">
            <a:avLst/>
          </a:prstGeom>
          <a:ln>
            <a:solidFill>
              <a:schemeClr val="accent3">
                <a:lumMod val="25000"/>
              </a:schemeClr>
            </a:solidFill>
          </a:ln>
        </p:spPr>
      </p:pic>
      <p:sp>
        <p:nvSpPr>
          <p:cNvPr id="6" name="PoleTekstowe 5"/>
          <p:cNvSpPr txBox="1"/>
          <p:nvPr/>
        </p:nvSpPr>
        <p:spPr>
          <a:xfrm>
            <a:off x="3339796" y="2307433"/>
            <a:ext cx="28509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00" b="1" dirty="0" err="1"/>
              <a:t>www.efs.kprm.gov.pl</a:t>
            </a:r>
            <a:endParaRPr lang="pl-PL" sz="21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85" y="3277328"/>
            <a:ext cx="3704762" cy="3303731"/>
          </a:xfrm>
          <a:prstGeom prst="rect">
            <a:avLst/>
          </a:prstGeom>
        </p:spPr>
      </p:pic>
      <p:sp>
        <p:nvSpPr>
          <p:cNvPr id="9" name="PoleTekstowe 5"/>
          <p:cNvSpPr txBox="1"/>
          <p:nvPr/>
        </p:nvSpPr>
        <p:spPr>
          <a:xfrm>
            <a:off x="999313" y="5990703"/>
            <a:ext cx="4438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00" b="1" dirty="0" smtClean="0"/>
              <a:t>www.partycypacjaobywatelska.pl</a:t>
            </a:r>
            <a:endParaRPr lang="pl-PL" sz="2100" b="1" dirty="0"/>
          </a:p>
        </p:txBody>
      </p:sp>
    </p:spTree>
    <p:extLst>
      <p:ext uri="{BB962C8B-B14F-4D97-AF65-F5344CB8AC3E}">
        <p14:creationId xmlns:p14="http://schemas.microsoft.com/office/powerpoint/2010/main" val="18162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832" y="1485222"/>
            <a:ext cx="7977739" cy="4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920" y="1503996"/>
            <a:ext cx="7328490" cy="47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7070" y="1738648"/>
            <a:ext cx="8588379" cy="43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9098" y="622617"/>
            <a:ext cx="7864869" cy="62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9"/>
          </p:nvPr>
        </p:nvSpPr>
        <p:spPr>
          <a:xfrm>
            <a:off x="1685926" y="345120"/>
            <a:ext cx="5800724" cy="1158876"/>
          </a:xfrm>
        </p:spPr>
        <p:txBody>
          <a:bodyPr/>
          <a:lstStyle/>
          <a:p>
            <a:r>
              <a:rPr lang="pl-PL" dirty="0" smtClean="0"/>
              <a:t>EKSPERYMENTY Z METODAMI KONSULTACJI:</a:t>
            </a:r>
          </a:p>
          <a:p>
            <a:r>
              <a:rPr lang="pl-PL" dirty="0"/>
              <a:t>P</a:t>
            </a:r>
            <a:r>
              <a:rPr lang="pl-PL" dirty="0" smtClean="0"/>
              <a:t>ANELE i NARADY </a:t>
            </a:r>
            <a:r>
              <a:rPr lang="pl-PL" dirty="0"/>
              <a:t>OBYWATELSKIE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718648" y="1876988"/>
            <a:ext cx="7735280" cy="375999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Reprezentatywne grupy mieszkańców (pod względem płci, wieku, miejsca zamieszkania wykształcenia itd.)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Dobór losowy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Dostęp do pełnego zasobu informacji i czas na deliberację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Rola konsultacyjna – optymalnie: decyzyjna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/>
              <a:t>Alternatywa dla referendów</a:t>
            </a:r>
            <a:r>
              <a:rPr lang="pl-PL" sz="140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400" dirty="0"/>
          </a:p>
          <a:p>
            <a:r>
              <a:rPr lang="pl-PL" sz="1400" dirty="0" smtClean="0"/>
              <a:t>Np. działania Fundacji Pole Dialogu</a:t>
            </a:r>
          </a:p>
          <a:p>
            <a:r>
              <a:rPr lang="pl-PL" sz="1400" dirty="0" smtClean="0"/>
              <a:t>w Rejowcu Fabrycznym i Opolu Lubelskim</a:t>
            </a:r>
            <a:endParaRPr lang="pl-P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2050" name="Picture 2" descr="https://scontent-arn2-1.xx.fbcdn.net/v/t1.0-9/12670388_958361270878452_3881476473721639423_n.jpg?oh=c1c32d0242c3d9a42311de1509020c94&amp;oe=57E2EC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466309"/>
            <a:ext cx="4534392" cy="3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722920" y="1673738"/>
            <a:ext cx="7881330" cy="398461"/>
          </a:xfrm>
        </p:spPr>
        <p:txBody>
          <a:bodyPr/>
          <a:lstStyle/>
          <a:p>
            <a:pPr marL="0" lvl="1">
              <a:spcBef>
                <a:spcPts val="1000"/>
              </a:spcBef>
            </a:pPr>
            <a:r>
              <a:rPr lang="pl-PL" sz="1600" b="0" dirty="0">
                <a:solidFill>
                  <a:prstClr val="black"/>
                </a:solidFill>
              </a:rPr>
              <a:t>Partycypacja obywatelska jest zjawiskiem, które może występować z różną „intensywnością”…</a:t>
            </a:r>
          </a:p>
          <a:p>
            <a:endParaRPr lang="pl-PL" dirty="0"/>
          </a:p>
        </p:txBody>
      </p:sp>
      <p:sp>
        <p:nvSpPr>
          <p:cNvPr id="6" name="Pagon 5"/>
          <p:cNvSpPr/>
          <p:nvPr/>
        </p:nvSpPr>
        <p:spPr>
          <a:xfrm rot="16200000">
            <a:off x="917594" y="2330878"/>
            <a:ext cx="1260140" cy="1872208"/>
          </a:xfrm>
          <a:prstGeom prst="chevron">
            <a:avLst>
              <a:gd name="adj" fmla="val 32377"/>
            </a:avLst>
          </a:prstGeom>
          <a:solidFill>
            <a:srgbClr val="CC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solidFill>
                  <a:prstClr val="white"/>
                </a:solidFill>
              </a:rPr>
              <a:t>WSPÓŁDECYDOWANIE</a:t>
            </a:r>
          </a:p>
        </p:txBody>
      </p:sp>
      <p:sp>
        <p:nvSpPr>
          <p:cNvPr id="7" name="Pagon 6"/>
          <p:cNvSpPr/>
          <p:nvPr/>
        </p:nvSpPr>
        <p:spPr>
          <a:xfrm rot="16200000">
            <a:off x="917594" y="3627022"/>
            <a:ext cx="1260140" cy="1872208"/>
          </a:xfrm>
          <a:prstGeom prst="chevron">
            <a:avLst>
              <a:gd name="adj" fmla="val 32377"/>
            </a:avLst>
          </a:prstGeom>
          <a:solidFill>
            <a:srgbClr val="CC0000">
              <a:alpha val="6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solidFill>
                  <a:prstClr val="white"/>
                </a:solidFill>
              </a:rPr>
              <a:t>KONSULTOWANIE</a:t>
            </a:r>
          </a:p>
        </p:txBody>
      </p:sp>
      <p:sp>
        <p:nvSpPr>
          <p:cNvPr id="8" name="Pagon 7"/>
          <p:cNvSpPr/>
          <p:nvPr/>
        </p:nvSpPr>
        <p:spPr>
          <a:xfrm rot="16200000">
            <a:off x="917595" y="4959170"/>
            <a:ext cx="1260140" cy="1872208"/>
          </a:xfrm>
          <a:prstGeom prst="chevron">
            <a:avLst>
              <a:gd name="adj" fmla="val 32377"/>
            </a:avLst>
          </a:prstGeom>
          <a:solidFill>
            <a:srgbClr val="CC0000">
              <a:alpha val="42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solidFill>
                  <a:prstClr val="white"/>
                </a:solidFill>
              </a:rPr>
              <a:t>INFORMOWANIE</a:t>
            </a:r>
          </a:p>
        </p:txBody>
      </p:sp>
      <p:sp>
        <p:nvSpPr>
          <p:cNvPr id="9" name="Objaśnienie liniowe 1 8"/>
          <p:cNvSpPr/>
          <p:nvPr/>
        </p:nvSpPr>
        <p:spPr>
          <a:xfrm>
            <a:off x="3419872" y="5589240"/>
            <a:ext cx="5112568" cy="936104"/>
          </a:xfrm>
          <a:prstGeom prst="borderCallout1">
            <a:avLst>
              <a:gd name="adj1" fmla="val 49450"/>
              <a:gd name="adj2" fmla="val -1278"/>
              <a:gd name="adj3" fmla="val 49704"/>
              <a:gd name="adj4" fmla="val -136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</a:rPr>
              <a:t>dostarczanie obywatelom wiedzy na temat planowanych i realizowanych działań – komunikacja jednostronna: władza </a:t>
            </a:r>
            <a:r>
              <a:rPr lang="pl-PL" dirty="0">
                <a:solidFill>
                  <a:prstClr val="black"/>
                </a:solidFill>
                <a:sym typeface="Wingdings" pitchFamily="2" charset="2"/>
              </a:rPr>
              <a:t> obywatele</a:t>
            </a:r>
            <a:endParaRPr lang="pl-PL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600" dirty="0">
              <a:solidFill>
                <a:prstClr val="white"/>
              </a:solidFill>
            </a:endParaRPr>
          </a:p>
        </p:txBody>
      </p:sp>
      <p:sp>
        <p:nvSpPr>
          <p:cNvPr id="10" name="Objaśnienie liniowe 1 9"/>
          <p:cNvSpPr/>
          <p:nvPr/>
        </p:nvSpPr>
        <p:spPr>
          <a:xfrm>
            <a:off x="3419872" y="4365104"/>
            <a:ext cx="5184378" cy="792088"/>
          </a:xfrm>
          <a:prstGeom prst="borderCallout1">
            <a:avLst>
              <a:gd name="adj1" fmla="val 49450"/>
              <a:gd name="adj2" fmla="val -1278"/>
              <a:gd name="adj3" fmla="val 49704"/>
              <a:gd name="adj4" fmla="val -136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</a:rPr>
              <a:t>komunikacja dwustronna: władza pyta o zdanie (i wysłuchuje) obywateli/ organizacje pozarządowe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1" name="Objaśnienie liniowe 1 10"/>
          <p:cNvSpPr/>
          <p:nvPr/>
        </p:nvSpPr>
        <p:spPr>
          <a:xfrm>
            <a:off x="3419872" y="2996952"/>
            <a:ext cx="5184576" cy="936104"/>
          </a:xfrm>
          <a:prstGeom prst="borderCallout1">
            <a:avLst>
              <a:gd name="adj1" fmla="val 49450"/>
              <a:gd name="adj2" fmla="val -1278"/>
              <a:gd name="adj3" fmla="val 49704"/>
              <a:gd name="adj4" fmla="val -136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</a:rPr>
              <a:t>komunikacja oraz działanie dwustronne: obywatele i organizacje pozarządowe występują jako partnerzy w tworzeniu i realizowaniu działań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Participatory</a:t>
            </a:r>
            <a:r>
              <a:rPr lang="pl-PL" dirty="0" smtClean="0"/>
              <a:t> </a:t>
            </a:r>
            <a:r>
              <a:rPr lang="pl-PL" dirty="0" err="1" smtClean="0"/>
              <a:t>budgeting</a:t>
            </a:r>
            <a:r>
              <a:rPr lang="pl-PL" dirty="0" smtClean="0"/>
              <a:t> – </a:t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 err="1" smtClean="0"/>
              <a:t>whole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story…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22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pl-PL" dirty="0" smtClean="0"/>
              <a:t>In 2010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0"/>
          </p:nvPr>
        </p:nvSpPr>
        <p:spPr>
          <a:xfrm>
            <a:off x="5652618" y="6667042"/>
            <a:ext cx="5800724" cy="345120"/>
          </a:xfrm>
        </p:spPr>
        <p:txBody>
          <a:bodyPr/>
          <a:lstStyle/>
          <a:p>
            <a:pPr lvl="0"/>
            <a:r>
              <a:rPr lang="pl-PL" dirty="0">
                <a:solidFill>
                  <a:schemeClr val="bg1"/>
                </a:solidFill>
                <a:latin typeface="+mn-lt"/>
              </a:rPr>
              <a:t>Źródło: </a:t>
            </a:r>
            <a:r>
              <a:rPr lang="pl-PL" i="1" dirty="0">
                <a:solidFill>
                  <a:schemeClr val="bg1"/>
                </a:solidFill>
                <a:latin typeface="+mn-lt"/>
                <a:ea typeface="Microsoft YaHei" pitchFamily="2"/>
                <a:cs typeface="Mangal" pitchFamily="2"/>
              </a:rPr>
              <a:t>Learning from the </a:t>
            </a:r>
            <a:r>
              <a:rPr lang="pl-PL" i="1" dirty="0" err="1">
                <a:solidFill>
                  <a:schemeClr val="bg1"/>
                </a:solidFill>
                <a:latin typeface="+mn-lt"/>
                <a:ea typeface="Microsoft YaHei" pitchFamily="2"/>
                <a:cs typeface="Mangal" pitchFamily="2"/>
              </a:rPr>
              <a:t>South</a:t>
            </a:r>
            <a:r>
              <a:rPr lang="pl-PL" dirty="0">
                <a:solidFill>
                  <a:schemeClr val="bg1"/>
                </a:solidFill>
                <a:latin typeface="+mn-lt"/>
                <a:ea typeface="Microsoft YaHei" pitchFamily="2"/>
                <a:cs typeface="Mangal" pitchFamily="2"/>
              </a:rPr>
              <a:t>, 2010, GIZ- Bonn</a:t>
            </a:r>
          </a:p>
          <a:p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508136" y="1354125"/>
            <a:ext cx="8635864" cy="48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idx="19"/>
          </p:nvPr>
        </p:nvSpPr>
        <p:spPr>
          <a:xfrm>
            <a:off x="1685925" y="345120"/>
            <a:ext cx="6054277" cy="1158876"/>
          </a:xfrm>
        </p:spPr>
        <p:txBody>
          <a:bodyPr/>
          <a:lstStyle/>
          <a:p>
            <a:endParaRPr lang="pl-PL" dirty="0"/>
          </a:p>
          <a:p>
            <a:r>
              <a:rPr lang="pl-PL" dirty="0" smtClean="0"/>
              <a:t>In 2013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1"/>
          </p:nvPr>
        </p:nvSpPr>
        <p:spPr>
          <a:xfrm>
            <a:off x="5407250" y="2154248"/>
            <a:ext cx="3630005" cy="3759992"/>
          </a:xfrm>
        </p:spPr>
        <p:txBody>
          <a:bodyPr/>
          <a:lstStyle/>
          <a:p>
            <a:endParaRPr lang="pl-PL" sz="1800" dirty="0" smtClean="0"/>
          </a:p>
          <a:p>
            <a:endParaRPr lang="pl-PL" sz="1800" dirty="0"/>
          </a:p>
          <a:p>
            <a:endParaRPr lang="pl-PL" sz="1800" dirty="0" smtClean="0"/>
          </a:p>
          <a:p>
            <a:endParaRPr lang="pl-PL" sz="1800" dirty="0"/>
          </a:p>
          <a:p>
            <a:r>
              <a:rPr lang="pl-PL" sz="1800" dirty="0" err="1" smtClean="0"/>
              <a:t>c.a</a:t>
            </a:r>
            <a:r>
              <a:rPr lang="pl-PL" sz="1800" dirty="0" smtClean="0"/>
              <a:t>. 60 </a:t>
            </a:r>
            <a:r>
              <a:rPr lang="pl-PL" sz="1800" dirty="0" err="1" smtClean="0"/>
              <a:t>communes</a:t>
            </a:r>
            <a:r>
              <a:rPr lang="pl-PL" sz="1800" dirty="0" smtClean="0"/>
              <a:t> </a:t>
            </a:r>
            <a:r>
              <a:rPr lang="pl-PL" sz="1800" dirty="0" err="1" smtClean="0"/>
              <a:t>introducing</a:t>
            </a:r>
            <a:r>
              <a:rPr lang="pl-PL" sz="1800" dirty="0" smtClean="0"/>
              <a:t> </a:t>
            </a:r>
            <a:r>
              <a:rPr lang="pl-PL" sz="1800" dirty="0" err="1" smtClean="0"/>
              <a:t>or</a:t>
            </a:r>
            <a:r>
              <a:rPr lang="pl-PL" sz="1800" dirty="0" smtClean="0"/>
              <a:t> </a:t>
            </a:r>
            <a:r>
              <a:rPr lang="pl-PL" sz="1800" dirty="0" err="1" smtClean="0"/>
              <a:t>planning</a:t>
            </a:r>
            <a:r>
              <a:rPr lang="pl-PL" sz="1800" dirty="0" smtClean="0"/>
              <a:t> to </a:t>
            </a:r>
            <a:r>
              <a:rPr lang="pl-PL" sz="1800" dirty="0" err="1" smtClean="0"/>
              <a:t>introduce</a:t>
            </a:r>
            <a:r>
              <a:rPr lang="pl-PL" sz="1800" dirty="0" smtClean="0"/>
              <a:t> PB</a:t>
            </a:r>
            <a:endParaRPr lang="pl-PL" sz="18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4493" y="1521452"/>
            <a:ext cx="4684330" cy="45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we </a:t>
            </a:r>
            <a:r>
              <a:rPr lang="pl-PL" dirty="0" err="1" smtClean="0"/>
              <a:t>today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261506" y="2333068"/>
            <a:ext cx="3630005" cy="3759992"/>
          </a:xfrm>
        </p:spPr>
        <p:txBody>
          <a:bodyPr/>
          <a:lstStyle/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2015: </a:t>
            </a:r>
            <a:r>
              <a:rPr lang="pl-PL" sz="1600" dirty="0" err="1" smtClean="0"/>
              <a:t>over</a:t>
            </a:r>
            <a:r>
              <a:rPr lang="pl-PL" sz="1600" dirty="0" smtClean="0"/>
              <a:t> 190 </a:t>
            </a:r>
            <a:r>
              <a:rPr lang="pl-PL" sz="1600" dirty="0" err="1" smtClean="0"/>
              <a:t>communes</a:t>
            </a:r>
            <a:r>
              <a:rPr lang="pl-PL" sz="1600" dirty="0" smtClean="0"/>
              <a:t> </a:t>
            </a:r>
            <a:r>
              <a:rPr lang="pl-PL" sz="1600" dirty="0" err="1" smtClean="0"/>
              <a:t>all</a:t>
            </a:r>
            <a:r>
              <a:rPr lang="pl-PL" sz="1600" dirty="0" smtClean="0"/>
              <a:t> </a:t>
            </a:r>
            <a:r>
              <a:rPr lang="pl-PL" sz="1600" dirty="0" err="1" smtClean="0"/>
              <a:t>over</a:t>
            </a:r>
            <a:r>
              <a:rPr lang="pl-PL" sz="1600" dirty="0" smtClean="0"/>
              <a:t> Poland </a:t>
            </a:r>
            <a:r>
              <a:rPr lang="pl-PL" sz="1600" dirty="0" err="1" smtClean="0"/>
              <a:t>that</a:t>
            </a:r>
            <a:r>
              <a:rPr lang="pl-PL" sz="1600" dirty="0" smtClean="0"/>
              <a:t> </a:t>
            </a:r>
            <a:r>
              <a:rPr lang="pl-PL" sz="1600" dirty="0" err="1" smtClean="0"/>
              <a:t>have</a:t>
            </a:r>
            <a:r>
              <a:rPr lang="pl-PL" sz="1600" dirty="0"/>
              <a:t> </a:t>
            </a:r>
            <a:r>
              <a:rPr lang="pl-PL" sz="1600" dirty="0" err="1" smtClean="0"/>
              <a:t>already</a:t>
            </a:r>
            <a:r>
              <a:rPr lang="pl-PL" sz="1600" dirty="0" smtClean="0"/>
              <a:t> run </a:t>
            </a:r>
            <a:r>
              <a:rPr lang="pl-PL" sz="1600" dirty="0" err="1" smtClean="0"/>
              <a:t>at</a:t>
            </a:r>
            <a:r>
              <a:rPr lang="pl-PL" sz="1600" dirty="0" smtClean="0"/>
              <a:t> </a:t>
            </a:r>
            <a:r>
              <a:rPr lang="pl-PL" sz="1600" dirty="0" err="1" smtClean="0"/>
              <a:t>least</a:t>
            </a:r>
            <a:r>
              <a:rPr lang="pl-PL" sz="1600" dirty="0" smtClean="0"/>
              <a:t> one </a:t>
            </a:r>
            <a:r>
              <a:rPr lang="pl-PL" sz="1600" dirty="0" err="1" smtClean="0"/>
              <a:t>edition</a:t>
            </a:r>
            <a:r>
              <a:rPr lang="pl-PL" sz="1600" dirty="0" smtClean="0"/>
              <a:t> of 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From 0,01 to 3% of </a:t>
            </a:r>
            <a:r>
              <a:rPr lang="pl-PL" sz="1600" dirty="0" err="1" smtClean="0"/>
              <a:t>local</a:t>
            </a:r>
            <a:r>
              <a:rPr lang="pl-PL" sz="1600" dirty="0" smtClean="0"/>
              <a:t> </a:t>
            </a:r>
            <a:r>
              <a:rPr lang="pl-PL" sz="1600" dirty="0" err="1" smtClean="0"/>
              <a:t>budgets</a:t>
            </a:r>
            <a:r>
              <a:rPr lang="pl-PL" sz="1600" dirty="0" smtClean="0"/>
              <a:t> </a:t>
            </a:r>
            <a:r>
              <a:rPr lang="pl-PL" sz="1600" dirty="0" err="1" smtClean="0"/>
              <a:t>dedicated</a:t>
            </a:r>
            <a:r>
              <a:rPr lang="pl-PL" sz="1600" dirty="0" smtClean="0"/>
              <a:t> for the PB </a:t>
            </a:r>
            <a:r>
              <a:rPr lang="pl-PL" sz="1600" dirty="0" err="1" smtClean="0"/>
              <a:t>processes</a:t>
            </a: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More</a:t>
            </a:r>
            <a:r>
              <a:rPr lang="pl-PL" sz="1600" dirty="0" smtClean="0"/>
              <a:t> </a:t>
            </a:r>
            <a:r>
              <a:rPr lang="pl-PL" sz="1600" dirty="0" err="1" smtClean="0"/>
              <a:t>space</a:t>
            </a:r>
            <a:r>
              <a:rPr lang="pl-PL" sz="1600" dirty="0" smtClean="0"/>
              <a:t> for </a:t>
            </a:r>
            <a:r>
              <a:rPr lang="pl-PL" sz="1600" dirty="0" err="1" smtClean="0"/>
              <a:t>dicussions</a:t>
            </a:r>
            <a:r>
              <a:rPr lang="pl-PL" sz="1600" dirty="0" smtClean="0"/>
              <a:t> and </a:t>
            </a:r>
            <a:r>
              <a:rPr lang="pl-PL" sz="1600" dirty="0" err="1" smtClean="0"/>
              <a:t>growing</a:t>
            </a:r>
            <a:r>
              <a:rPr lang="pl-PL" sz="1600" dirty="0" smtClean="0"/>
              <a:t> </a:t>
            </a:r>
            <a:r>
              <a:rPr lang="pl-PL" sz="1600" dirty="0" err="1" smtClean="0"/>
              <a:t>residents</a:t>
            </a:r>
            <a:r>
              <a:rPr lang="pl-PL" sz="1600" dirty="0" smtClean="0"/>
              <a:t>’ influence on the </a:t>
            </a:r>
            <a:r>
              <a:rPr lang="pl-PL" sz="1600" dirty="0" err="1" smtClean="0"/>
              <a:t>shape</a:t>
            </a:r>
            <a:r>
              <a:rPr lang="pl-PL" sz="1600" dirty="0" smtClean="0"/>
              <a:t> of the PB </a:t>
            </a:r>
            <a:r>
              <a:rPr lang="pl-PL" sz="1600" dirty="0" err="1" smtClean="0"/>
              <a:t>mechanism</a:t>
            </a:r>
            <a:endParaRPr lang="pl-PL" sz="1600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511" y="1849116"/>
            <a:ext cx="51625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>
          <a:xfrm>
            <a:off x="1685926" y="309093"/>
            <a:ext cx="5800724" cy="345120"/>
          </a:xfrm>
        </p:spPr>
        <p:txBody>
          <a:bodyPr/>
          <a:lstStyle/>
          <a:p>
            <a:r>
              <a:rPr lang="pl-PL" sz="1800" b="1" dirty="0" smtClean="0">
                <a:solidFill>
                  <a:srgbClr val="0070C0"/>
                </a:solidFill>
              </a:rPr>
              <a:t>Budżety partycypacyjne (obywatelskie) w polskich gminach</a:t>
            </a:r>
            <a:endParaRPr lang="pl-PL" sz="1800" b="1" dirty="0">
              <a:solidFill>
                <a:srgbClr val="0070C0"/>
              </a:solidFill>
            </a:endParaRPr>
          </a:p>
        </p:txBody>
      </p:sp>
      <p:pic>
        <p:nvPicPr>
          <p:cNvPr id="13" name="Symbol zastępczy zawartości 12"/>
          <p:cNvPicPr>
            <a:picLocks noGrp="1" noChangeAspect="1"/>
          </p:cNvPicPr>
          <p:nvPr>
            <p:ph sz="half" idx="21"/>
          </p:nvPr>
        </p:nvPicPr>
        <p:blipFill>
          <a:blip r:embed="rId2"/>
          <a:stretch>
            <a:fillRect/>
          </a:stretch>
        </p:blipFill>
        <p:spPr>
          <a:xfrm>
            <a:off x="1378323" y="3530854"/>
            <a:ext cx="6423770" cy="291076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323" y="921004"/>
            <a:ext cx="641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8923" y="2471850"/>
            <a:ext cx="6462345" cy="31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 err="1" smtClean="0"/>
              <a:t>Relatively</a:t>
            </a:r>
            <a:r>
              <a:rPr lang="pl-PL" sz="2000" dirty="0" smtClean="0"/>
              <a:t> </a:t>
            </a:r>
            <a:r>
              <a:rPr lang="pl-PL" sz="2000" dirty="0" err="1" smtClean="0"/>
              <a:t>simple</a:t>
            </a:r>
            <a:r>
              <a:rPr lang="pl-PL" sz="2000" dirty="0" smtClean="0"/>
              <a:t> </a:t>
            </a:r>
            <a:r>
              <a:rPr lang="pl-PL" sz="2000" dirty="0" err="1" smtClean="0"/>
              <a:t>procedure</a:t>
            </a:r>
            <a:endParaRPr lang="pl-PL" sz="2000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 err="1" smtClean="0"/>
              <a:t>Acceptable</a:t>
            </a:r>
            <a:r>
              <a:rPr lang="pl-PL" sz="2000" dirty="0" smtClean="0"/>
              <a:t> </a:t>
            </a:r>
            <a:r>
              <a:rPr lang="pl-PL" sz="2000" dirty="0" err="1" smtClean="0"/>
              <a:t>level</a:t>
            </a:r>
            <a:r>
              <a:rPr lang="pl-PL" sz="2000" dirty="0" smtClean="0"/>
              <a:t> of </a:t>
            </a:r>
            <a:r>
              <a:rPr lang="pl-PL" sz="2000" dirty="0" err="1" smtClean="0"/>
              <a:t>personal</a:t>
            </a:r>
            <a:r>
              <a:rPr lang="pl-PL" sz="2000" dirty="0" smtClean="0"/>
              <a:t> </a:t>
            </a:r>
            <a:r>
              <a:rPr lang="pl-PL" sz="2000" dirty="0" err="1" smtClean="0"/>
              <a:t>involvement</a:t>
            </a:r>
            <a:r>
              <a:rPr lang="pl-PL" sz="2000" dirty="0" smtClean="0"/>
              <a:t>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 smtClean="0"/>
              <a:t>The habit of „</a:t>
            </a:r>
            <a:r>
              <a:rPr lang="pl-PL" sz="2000" dirty="0" err="1" smtClean="0"/>
              <a:t>civic</a:t>
            </a:r>
            <a:r>
              <a:rPr lang="pl-PL" sz="2000" dirty="0" smtClean="0"/>
              <a:t> veto” -&gt; a </a:t>
            </a:r>
            <a:r>
              <a:rPr lang="pl-PL" sz="2000" dirty="0" err="1" smtClean="0"/>
              <a:t>paradox</a:t>
            </a:r>
            <a:r>
              <a:rPr lang="pl-PL" sz="2000" dirty="0" smtClean="0"/>
              <a:t>: </a:t>
            </a:r>
            <a:r>
              <a:rPr lang="pl-PL" sz="2000" dirty="0" err="1" smtClean="0"/>
              <a:t>positive</a:t>
            </a:r>
            <a:r>
              <a:rPr lang="pl-PL" sz="2000" dirty="0" smtClean="0"/>
              <a:t> </a:t>
            </a:r>
            <a:r>
              <a:rPr lang="pl-PL" sz="2000" dirty="0" err="1" smtClean="0"/>
              <a:t>mobilization</a:t>
            </a:r>
            <a:r>
              <a:rPr lang="pl-PL" sz="2000" dirty="0"/>
              <a:t> </a:t>
            </a:r>
            <a:r>
              <a:rPr lang="pl-PL" sz="2000" dirty="0" err="1" smtClean="0"/>
              <a:t>resulting</a:t>
            </a:r>
            <a:r>
              <a:rPr lang="pl-PL" sz="2000" dirty="0" smtClean="0"/>
              <a:t> from </a:t>
            </a:r>
            <a:r>
              <a:rPr lang="pl-PL" sz="2000" dirty="0" err="1" smtClean="0"/>
              <a:t>negative</a:t>
            </a:r>
            <a:r>
              <a:rPr lang="pl-PL" sz="2000" dirty="0" smtClean="0"/>
              <a:t> </a:t>
            </a:r>
            <a:r>
              <a:rPr lang="pl-PL" sz="2000" dirty="0" err="1" smtClean="0"/>
              <a:t>assessment</a:t>
            </a:r>
            <a:r>
              <a:rPr lang="pl-PL" sz="2000" dirty="0" smtClean="0"/>
              <a:t> of the </a:t>
            </a:r>
            <a:r>
              <a:rPr lang="pl-PL" sz="2000" dirty="0" err="1" smtClean="0"/>
              <a:t>local</a:t>
            </a:r>
            <a:r>
              <a:rPr lang="pl-PL" sz="2000" dirty="0" smtClean="0"/>
              <a:t> </a:t>
            </a:r>
            <a:r>
              <a:rPr lang="pl-PL" sz="2000" dirty="0" err="1" smtClean="0"/>
              <a:t>administration’s</a:t>
            </a:r>
            <a:r>
              <a:rPr lang="pl-PL" sz="2000" dirty="0" smtClean="0"/>
              <a:t> </a:t>
            </a:r>
            <a:r>
              <a:rPr lang="pl-PL" sz="2000" dirty="0" err="1" smtClean="0"/>
              <a:t>effectiveness</a:t>
            </a:r>
            <a:r>
              <a:rPr lang="pl-PL" sz="2000" dirty="0" smtClean="0"/>
              <a:t> in public </a:t>
            </a:r>
            <a:r>
              <a:rPr lang="pl-PL" sz="2000" dirty="0" err="1" smtClean="0"/>
              <a:t>spending</a:t>
            </a:r>
            <a:endParaRPr lang="pl-PL" sz="2000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 err="1" smtClean="0"/>
              <a:t>Attractive</a:t>
            </a:r>
            <a:r>
              <a:rPr lang="pl-PL" sz="2000" dirty="0" smtClean="0"/>
              <a:t> for </a:t>
            </a:r>
            <a:r>
              <a:rPr lang="pl-PL" sz="2000" dirty="0" err="1" smtClean="0"/>
              <a:t>political</a:t>
            </a:r>
            <a:r>
              <a:rPr lang="pl-PL" sz="2000" dirty="0" smtClean="0"/>
              <a:t> </a:t>
            </a:r>
            <a:r>
              <a:rPr lang="pl-PL" sz="2000" dirty="0" err="1" smtClean="0"/>
              <a:t>reasons</a:t>
            </a:r>
            <a:r>
              <a:rPr lang="pl-PL" sz="2000" dirty="0" smtClean="0"/>
              <a:t> (with </a:t>
            </a:r>
            <a:r>
              <a:rPr lang="pl-PL" sz="2000" dirty="0" err="1" smtClean="0"/>
              <a:t>all</a:t>
            </a:r>
            <a:r>
              <a:rPr lang="pl-PL" sz="2000" dirty="0" smtClean="0"/>
              <a:t> </a:t>
            </a:r>
            <a:r>
              <a:rPr lang="pl-PL" sz="2000" dirty="0" err="1" smtClean="0"/>
              <a:t>potentially</a:t>
            </a:r>
            <a:r>
              <a:rPr lang="pl-PL" sz="2000" dirty="0" smtClean="0"/>
              <a:t> </a:t>
            </a:r>
            <a:r>
              <a:rPr lang="pl-PL" sz="2000" dirty="0" err="1" smtClean="0"/>
              <a:t>dangerous</a:t>
            </a:r>
            <a:r>
              <a:rPr lang="pl-PL" sz="2000" dirty="0" smtClean="0"/>
              <a:t> </a:t>
            </a:r>
            <a:r>
              <a:rPr lang="pl-PL" sz="2000" dirty="0" err="1" smtClean="0"/>
              <a:t>consequnces</a:t>
            </a:r>
            <a:r>
              <a:rPr lang="pl-PL" sz="2000" dirty="0" smtClean="0"/>
              <a:t> of </a:t>
            </a:r>
            <a:r>
              <a:rPr lang="pl-PL" sz="2000" dirty="0" err="1" smtClean="0"/>
              <a:t>this</a:t>
            </a:r>
            <a:r>
              <a:rPr lang="pl-PL" sz="2000" dirty="0" smtClean="0"/>
              <a:t> </a:t>
            </a:r>
            <a:r>
              <a:rPr lang="pl-PL" sz="2000" dirty="0" err="1" smtClean="0"/>
              <a:t>fact</a:t>
            </a:r>
            <a:r>
              <a:rPr lang="pl-PL" sz="2000" dirty="0" smtClean="0"/>
              <a:t>)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pl-PL" sz="2800" dirty="0" err="1" smtClean="0"/>
              <a:t>Why</a:t>
            </a:r>
            <a:r>
              <a:rPr lang="pl-PL" sz="2800" dirty="0" smtClean="0"/>
              <a:t> </a:t>
            </a:r>
            <a:r>
              <a:rPr lang="pl-PL" sz="2800" dirty="0" err="1" smtClean="0"/>
              <a:t>did</a:t>
            </a:r>
            <a:r>
              <a:rPr lang="pl-PL" sz="2800" dirty="0" smtClean="0"/>
              <a:t> </a:t>
            </a:r>
            <a:r>
              <a:rPr lang="pl-PL" sz="2800" dirty="0" err="1" smtClean="0"/>
              <a:t>it</a:t>
            </a:r>
            <a:r>
              <a:rPr lang="pl-PL" sz="2800" dirty="0" smtClean="0"/>
              <a:t> </a:t>
            </a:r>
            <a:r>
              <a:rPr lang="pl-PL" sz="2800" dirty="0" err="1" smtClean="0"/>
              <a:t>succeed</a:t>
            </a:r>
            <a:r>
              <a:rPr lang="pl-PL" sz="2800" dirty="0" smtClean="0"/>
              <a:t>?</a:t>
            </a:r>
            <a:endParaRPr lang="pl-PL" sz="28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1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idx="19"/>
          </p:nvPr>
        </p:nvSpPr>
        <p:spPr>
          <a:xfrm>
            <a:off x="1685926" y="345120"/>
            <a:ext cx="6105792" cy="1158876"/>
          </a:xfrm>
        </p:spPr>
        <p:txBody>
          <a:bodyPr/>
          <a:lstStyle/>
          <a:p>
            <a:r>
              <a:rPr lang="pl-PL" dirty="0" err="1" smtClean="0"/>
              <a:t>So-called</a:t>
            </a:r>
            <a:r>
              <a:rPr lang="pl-PL" dirty="0" smtClean="0"/>
              <a:t> „</a:t>
            </a:r>
            <a:r>
              <a:rPr lang="pl-PL" dirty="0" err="1" smtClean="0"/>
              <a:t>Polish</a:t>
            </a:r>
            <a:r>
              <a:rPr lang="pl-PL" dirty="0" smtClean="0"/>
              <a:t> PB model”</a:t>
            </a:r>
            <a:endParaRPr lang="pl-PL" dirty="0"/>
          </a:p>
        </p:txBody>
      </p:sp>
      <p:sp>
        <p:nvSpPr>
          <p:cNvPr id="17" name="Symbol zastępczy tekstu 16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Symbol zastępczy zawartości 17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residents</a:t>
            </a:r>
            <a:r>
              <a:rPr lang="pl-PL" sz="1400" dirty="0" smtClean="0"/>
              <a:t>’ influence on the </a:t>
            </a:r>
            <a:r>
              <a:rPr lang="pl-PL" sz="1400" dirty="0" err="1" smtClean="0"/>
              <a:t>rules</a:t>
            </a:r>
            <a:r>
              <a:rPr lang="pl-PL" sz="1400" dirty="0" smtClean="0"/>
              <a:t> of the </a:t>
            </a:r>
            <a:r>
              <a:rPr lang="pl-PL" sz="1400" dirty="0" err="1" smtClean="0"/>
              <a:t>procedure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who</a:t>
            </a:r>
            <a:r>
              <a:rPr lang="pl-PL" sz="1400" dirty="0" smtClean="0"/>
              <a:t> </a:t>
            </a:r>
            <a:r>
              <a:rPr lang="pl-PL" sz="1400" dirty="0" err="1" smtClean="0"/>
              <a:t>decides</a:t>
            </a:r>
            <a:r>
              <a:rPr lang="pl-PL" sz="1400" dirty="0" smtClean="0"/>
              <a:t> </a:t>
            </a:r>
            <a:r>
              <a:rPr lang="pl-PL" sz="1400" dirty="0" err="1" smtClean="0"/>
              <a:t>which</a:t>
            </a:r>
            <a:r>
              <a:rPr lang="pl-PL" sz="1400" dirty="0" smtClean="0"/>
              <a:t> </a:t>
            </a:r>
            <a:r>
              <a:rPr lang="pl-PL" sz="1400" dirty="0" err="1" smtClean="0"/>
              <a:t>projects</a:t>
            </a:r>
            <a:r>
              <a:rPr lang="pl-PL" sz="1400" dirty="0" smtClean="0"/>
              <a:t> </a:t>
            </a:r>
            <a:r>
              <a:rPr lang="pl-PL" sz="1400" dirty="0" err="1" smtClean="0"/>
              <a:t>are</a:t>
            </a:r>
            <a:r>
              <a:rPr lang="pl-PL" sz="1400" dirty="0" smtClean="0"/>
              <a:t> </a:t>
            </a:r>
            <a:r>
              <a:rPr lang="pl-PL" sz="1400" dirty="0" err="1" smtClean="0"/>
              <a:t>voted</a:t>
            </a:r>
            <a:r>
              <a:rPr lang="pl-PL" sz="1400" dirty="0" smtClean="0"/>
              <a:t>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particular</a:t>
            </a:r>
            <a:r>
              <a:rPr lang="pl-PL" sz="1400" dirty="0" smtClean="0"/>
              <a:t> </a:t>
            </a:r>
            <a:r>
              <a:rPr lang="pl-PL" sz="1400" dirty="0" err="1" smtClean="0"/>
              <a:t>requirements</a:t>
            </a:r>
            <a:r>
              <a:rPr lang="pl-PL" sz="1400" dirty="0" smtClean="0"/>
              <a:t> for </a:t>
            </a:r>
            <a:r>
              <a:rPr lang="pl-PL" sz="1400" dirty="0" err="1" smtClean="0"/>
              <a:t>participants</a:t>
            </a:r>
            <a:r>
              <a:rPr lang="pl-PL" sz="1400" dirty="0" smtClean="0"/>
              <a:t> (fi. </a:t>
            </a:r>
            <a:r>
              <a:rPr lang="pl-PL" sz="1400" dirty="0" err="1" smtClean="0"/>
              <a:t>age</a:t>
            </a:r>
            <a:r>
              <a:rPr lang="pl-PL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thematic</a:t>
            </a:r>
            <a:r>
              <a:rPr lang="pl-PL" sz="1400" dirty="0" smtClean="0"/>
              <a:t> </a:t>
            </a:r>
            <a:r>
              <a:rPr lang="pl-PL" sz="1400" dirty="0" err="1" smtClean="0"/>
              <a:t>scope</a:t>
            </a:r>
            <a:r>
              <a:rPr lang="pl-PL" sz="1400" dirty="0" smtClean="0"/>
              <a:t> and </a:t>
            </a:r>
            <a:r>
              <a:rPr lang="pl-PL" sz="1400" dirty="0" err="1" smtClean="0"/>
              <a:t>size</a:t>
            </a:r>
            <a:r>
              <a:rPr lang="pl-PL" sz="1400" dirty="0" smtClean="0"/>
              <a:t> of </a:t>
            </a:r>
            <a:r>
              <a:rPr lang="pl-PL" sz="1400" dirty="0" err="1" smtClean="0"/>
              <a:t>projects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space</a:t>
            </a:r>
            <a:r>
              <a:rPr lang="pl-PL" sz="1400" dirty="0" smtClean="0"/>
              <a:t> for </a:t>
            </a:r>
            <a:r>
              <a:rPr lang="pl-PL" sz="1400" dirty="0" err="1" smtClean="0"/>
              <a:t>discussions</a:t>
            </a:r>
            <a:r>
              <a:rPr lang="pl-PL" sz="1400" dirty="0" smtClean="0"/>
              <a:t> on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needs</a:t>
            </a:r>
            <a:r>
              <a:rPr lang="pl-PL" sz="1400" dirty="0" smtClean="0"/>
              <a:t> and </a:t>
            </a:r>
            <a:r>
              <a:rPr lang="pl-PL" sz="1400" dirty="0" err="1" smtClean="0"/>
              <a:t>prioritites</a:t>
            </a:r>
            <a:endParaRPr lang="pl-PL" sz="1400" dirty="0" smtClean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idx="1"/>
          </p:nvPr>
        </p:nvSpPr>
        <p:spPr>
          <a:xfrm>
            <a:off x="813072" y="1873980"/>
            <a:ext cx="3868340" cy="398461"/>
          </a:xfrm>
        </p:spPr>
        <p:txBody>
          <a:bodyPr/>
          <a:lstStyle/>
          <a:p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pl-PL" dirty="0" err="1" smtClean="0"/>
              <a:t>elements</a:t>
            </a:r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Open, inclusive proces – fi. </a:t>
            </a:r>
            <a:r>
              <a:rPr lang="pl-PL" sz="1400" dirty="0" err="1" smtClean="0"/>
              <a:t>lower</a:t>
            </a:r>
            <a:r>
              <a:rPr lang="pl-PL" sz="1400" dirty="0" smtClean="0"/>
              <a:t> </a:t>
            </a:r>
            <a:r>
              <a:rPr lang="pl-PL" sz="1400" dirty="0" err="1" smtClean="0"/>
              <a:t>or</a:t>
            </a:r>
            <a:r>
              <a:rPr lang="pl-PL" sz="1400" dirty="0" smtClean="0"/>
              <a:t> non </a:t>
            </a:r>
            <a:r>
              <a:rPr lang="pl-PL" sz="1400" dirty="0" err="1" smtClean="0"/>
              <a:t>age</a:t>
            </a:r>
            <a:r>
              <a:rPr lang="pl-PL" sz="1400" dirty="0" smtClean="0"/>
              <a:t> limit for </a:t>
            </a:r>
            <a:r>
              <a:rPr lang="pl-PL" sz="1400" dirty="0" err="1" smtClean="0"/>
              <a:t>participation</a:t>
            </a:r>
            <a:r>
              <a:rPr lang="pl-PL" sz="1400" dirty="0" smtClean="0"/>
              <a:t>, no </a:t>
            </a:r>
            <a:r>
              <a:rPr lang="pl-PL" sz="1400" dirty="0" err="1" smtClean="0"/>
              <a:t>necessity</a:t>
            </a:r>
            <a:r>
              <a:rPr lang="pl-PL" sz="1400" dirty="0" smtClean="0"/>
              <a:t> to be </a:t>
            </a:r>
            <a:r>
              <a:rPr lang="pl-PL" sz="1400" dirty="0" err="1" smtClean="0"/>
              <a:t>registered</a:t>
            </a:r>
            <a:r>
              <a:rPr lang="pl-PL" sz="1400" dirty="0" smtClean="0"/>
              <a:t> as a </a:t>
            </a:r>
            <a:r>
              <a:rPr lang="pl-PL" sz="1400" dirty="0" err="1" smtClean="0"/>
              <a:t>resident</a:t>
            </a:r>
            <a:r>
              <a:rPr lang="pl-PL" sz="14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ideas</a:t>
            </a:r>
            <a:r>
              <a:rPr lang="pl-PL" sz="1400" dirty="0" smtClean="0"/>
              <a:t> </a:t>
            </a:r>
            <a:r>
              <a:rPr lang="pl-PL" sz="1400" dirty="0" err="1" smtClean="0"/>
              <a:t>submitted</a:t>
            </a:r>
            <a:r>
              <a:rPr lang="pl-PL" sz="1400" dirty="0" smtClean="0"/>
              <a:t> by </a:t>
            </a:r>
            <a:r>
              <a:rPr lang="pl-PL" sz="1400" dirty="0" err="1" smtClean="0"/>
              <a:t>individual</a:t>
            </a:r>
            <a:r>
              <a:rPr lang="pl-PL" sz="1400" dirty="0" smtClean="0"/>
              <a:t> </a:t>
            </a:r>
            <a:r>
              <a:rPr lang="pl-PL" sz="1400" dirty="0" err="1" smtClean="0"/>
              <a:t>residents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projects</a:t>
            </a:r>
            <a:r>
              <a:rPr lang="pl-PL" sz="1400" dirty="0" smtClean="0"/>
              <a:t> </a:t>
            </a:r>
            <a:r>
              <a:rPr lang="pl-PL" sz="1400" dirty="0" err="1" smtClean="0"/>
              <a:t>covering</a:t>
            </a:r>
            <a:r>
              <a:rPr lang="pl-PL" sz="1400" dirty="0" smtClean="0"/>
              <a:t> </a:t>
            </a:r>
            <a:r>
              <a:rPr lang="pl-PL" sz="1400" dirty="0" err="1" smtClean="0"/>
              <a:t>full</a:t>
            </a:r>
            <a:r>
              <a:rPr lang="pl-PL" sz="1400" dirty="0" smtClean="0"/>
              <a:t> </a:t>
            </a:r>
            <a:r>
              <a:rPr lang="pl-PL" sz="1400" dirty="0" err="1" smtClean="0"/>
              <a:t>range</a:t>
            </a:r>
            <a:r>
              <a:rPr lang="pl-PL" sz="1400" dirty="0" smtClean="0"/>
              <a:t> of </a:t>
            </a:r>
            <a:r>
              <a:rPr lang="pl-PL" sz="1400" dirty="0" err="1" smtClean="0"/>
              <a:t>responsibilities</a:t>
            </a:r>
            <a:r>
              <a:rPr lang="pl-PL" sz="1400" dirty="0" smtClean="0"/>
              <a:t> of the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authorities</a:t>
            </a:r>
            <a:endParaRPr lang="pl-P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mostly</a:t>
            </a:r>
            <a:r>
              <a:rPr lang="pl-PL" sz="1400" dirty="0" smtClean="0"/>
              <a:t> </a:t>
            </a:r>
            <a:r>
              <a:rPr lang="pl-PL" sz="1400" dirty="0" err="1" smtClean="0"/>
              <a:t>projects</a:t>
            </a:r>
            <a:r>
              <a:rPr lang="pl-PL" sz="1400" dirty="0" smtClean="0"/>
              <a:t> </a:t>
            </a:r>
            <a:r>
              <a:rPr lang="pl-PL" sz="1400" dirty="0" err="1" smtClean="0"/>
              <a:t>that</a:t>
            </a:r>
            <a:r>
              <a:rPr lang="pl-PL" sz="1400" dirty="0" smtClean="0"/>
              <a:t> </a:t>
            </a:r>
            <a:r>
              <a:rPr lang="pl-PL" sz="1400" dirty="0" err="1" smtClean="0"/>
              <a:t>can</a:t>
            </a:r>
            <a:r>
              <a:rPr lang="pl-PL" sz="1400" dirty="0" smtClean="0"/>
              <a:t> be </a:t>
            </a:r>
            <a:r>
              <a:rPr lang="pl-PL" sz="1400" dirty="0" err="1" smtClean="0"/>
              <a:t>realized</a:t>
            </a:r>
            <a:r>
              <a:rPr lang="pl-PL" sz="1400" dirty="0" smtClean="0"/>
              <a:t> </a:t>
            </a:r>
            <a:r>
              <a:rPr lang="pl-PL" sz="1400" dirty="0" err="1" smtClean="0"/>
              <a:t>within</a:t>
            </a:r>
            <a:r>
              <a:rPr lang="pl-PL" sz="1400" dirty="0" smtClean="0"/>
              <a:t> one </a:t>
            </a:r>
            <a:r>
              <a:rPr lang="pl-PL" sz="1400" dirty="0" err="1" smtClean="0"/>
              <a:t>fiscal</a:t>
            </a:r>
            <a:r>
              <a:rPr lang="pl-PL" sz="1400" dirty="0" smtClean="0"/>
              <a:t> </a:t>
            </a:r>
            <a:r>
              <a:rPr lang="pl-PL" sz="1400" dirty="0" err="1" smtClean="0"/>
              <a:t>year</a:t>
            </a:r>
            <a:endParaRPr lang="pl-P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projects</a:t>
            </a:r>
            <a:r>
              <a:rPr lang="pl-PL" sz="1400" dirty="0" smtClean="0"/>
              <a:t> </a:t>
            </a:r>
            <a:r>
              <a:rPr lang="pl-PL" sz="1400" dirty="0" err="1" smtClean="0"/>
              <a:t>chosen</a:t>
            </a:r>
            <a:r>
              <a:rPr lang="pl-PL" sz="1400" dirty="0" smtClean="0"/>
              <a:t> for </a:t>
            </a:r>
            <a:r>
              <a:rPr lang="pl-PL" sz="1400" dirty="0" err="1" smtClean="0"/>
              <a:t>realization</a:t>
            </a:r>
            <a:r>
              <a:rPr lang="pl-PL" sz="1400" dirty="0" smtClean="0"/>
              <a:t> in popular </a:t>
            </a:r>
            <a:r>
              <a:rPr lang="pl-PL" sz="1400" dirty="0" err="1" smtClean="0"/>
              <a:t>vote</a:t>
            </a:r>
            <a:endParaRPr lang="pl-PL" sz="1400" dirty="0"/>
          </a:p>
        </p:txBody>
      </p:sp>
      <p:sp>
        <p:nvSpPr>
          <p:cNvPr id="19" name="Symbol zastępczy tekstu 14"/>
          <p:cNvSpPr txBox="1">
            <a:spLocks/>
          </p:cNvSpPr>
          <p:nvPr/>
        </p:nvSpPr>
        <p:spPr>
          <a:xfrm>
            <a:off x="5088858" y="1873980"/>
            <a:ext cx="3868340" cy="39846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CF2B1E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 smtClean="0"/>
              <a:t>Differences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69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we </a:t>
            </a:r>
            <a:r>
              <a:rPr lang="pl-PL" dirty="0" err="1" smtClean="0"/>
              <a:t>today</a:t>
            </a:r>
            <a:r>
              <a:rPr lang="pl-PL" dirty="0" smtClean="0"/>
              <a:t>?</a:t>
            </a:r>
            <a:endParaRPr lang="pl-PL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1"/>
          </p:nvPr>
        </p:nvSpPr>
        <p:spPr>
          <a:xfrm>
            <a:off x="4895104" y="1886075"/>
            <a:ext cx="3630005" cy="3759992"/>
          </a:xfrm>
        </p:spPr>
        <p:txBody>
          <a:bodyPr/>
          <a:lstStyle/>
          <a:p>
            <a:r>
              <a:rPr lang="pl-PL" sz="1400" b="1" dirty="0" smtClean="0"/>
              <a:t>BUT </a:t>
            </a:r>
            <a:r>
              <a:rPr lang="pl-PL" sz="1400" b="1" dirty="0" err="1" smtClean="0"/>
              <a:t>also</a:t>
            </a:r>
            <a:r>
              <a:rPr lang="pl-PL" sz="1400" b="1" dirty="0" smtClean="0"/>
              <a:t>:</a:t>
            </a:r>
            <a:endParaRPr lang="pl-PL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 smtClean="0"/>
              <a:t>growing</a:t>
            </a:r>
            <a:r>
              <a:rPr lang="pl-PL" sz="1400" dirty="0" smtClean="0"/>
              <a:t> </a:t>
            </a:r>
            <a:r>
              <a:rPr lang="pl-PL" sz="1400" dirty="0" err="1" smtClean="0"/>
              <a:t>awareness</a:t>
            </a:r>
            <a:r>
              <a:rPr lang="pl-PL" sz="1400" dirty="0" smtClean="0"/>
              <a:t> and </a:t>
            </a:r>
            <a:r>
              <a:rPr lang="pl-PL" sz="1400" dirty="0" err="1" smtClean="0"/>
              <a:t>higher</a:t>
            </a:r>
            <a:r>
              <a:rPr lang="pl-PL" sz="1400" dirty="0" smtClean="0"/>
              <a:t> </a:t>
            </a:r>
            <a:r>
              <a:rPr lang="pl-PL" sz="1400" dirty="0" err="1" smtClean="0"/>
              <a:t>expectations</a:t>
            </a:r>
            <a:r>
              <a:rPr lang="pl-PL" sz="1400" dirty="0" smtClean="0"/>
              <a:t> of the 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fading „</a:t>
            </a:r>
            <a:r>
              <a:rPr lang="pl-PL" sz="1400" dirty="0" err="1" smtClean="0"/>
              <a:t>novelty</a:t>
            </a:r>
            <a:r>
              <a:rPr lang="pl-PL" sz="1400" dirty="0" smtClean="0"/>
              <a:t> </a:t>
            </a:r>
            <a:r>
              <a:rPr lang="pl-PL" sz="1400" dirty="0" err="1" smtClean="0"/>
              <a:t>effect</a:t>
            </a:r>
            <a:r>
              <a:rPr lang="pl-PL" sz="1400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 smtClean="0"/>
              <a:t>questions</a:t>
            </a:r>
            <a:r>
              <a:rPr lang="pl-PL" sz="1400" dirty="0" smtClean="0"/>
              <a:t> </a:t>
            </a:r>
            <a:r>
              <a:rPr lang="pl-PL" sz="1400" dirty="0" err="1" smtClean="0"/>
              <a:t>about</a:t>
            </a:r>
            <a:r>
              <a:rPr lang="pl-PL" sz="1400" dirty="0" smtClean="0"/>
              <a:t> the </a:t>
            </a:r>
            <a:r>
              <a:rPr lang="pl-PL" sz="1400" dirty="0" err="1" smtClean="0"/>
              <a:t>future</a:t>
            </a:r>
            <a:endParaRPr lang="pl-P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 smtClean="0"/>
              <a:t>Is</a:t>
            </a:r>
            <a:r>
              <a:rPr lang="pl-PL" sz="1400" dirty="0" smtClean="0"/>
              <a:t> the </a:t>
            </a:r>
            <a:r>
              <a:rPr lang="pl-PL" sz="1400" dirty="0" err="1" smtClean="0"/>
              <a:t>Polish</a:t>
            </a:r>
            <a:r>
              <a:rPr lang="pl-PL" sz="1400" dirty="0" smtClean="0"/>
              <a:t> PB model </a:t>
            </a:r>
            <a:r>
              <a:rPr lang="pl-PL" sz="1400" dirty="0" err="1" smtClean="0"/>
              <a:t>what</a:t>
            </a:r>
            <a:r>
              <a:rPr lang="pl-PL" sz="1400" dirty="0" smtClean="0"/>
              <a:t> we </a:t>
            </a:r>
            <a:r>
              <a:rPr lang="pl-PL" sz="1400" dirty="0" err="1" smtClean="0"/>
              <a:t>were</a:t>
            </a:r>
            <a:r>
              <a:rPr lang="pl-PL" sz="1400" dirty="0" smtClean="0"/>
              <a:t> </a:t>
            </a:r>
            <a:r>
              <a:rPr lang="pl-PL" sz="1400" dirty="0" err="1" smtClean="0"/>
              <a:t>really</a:t>
            </a:r>
            <a:r>
              <a:rPr lang="pl-PL" sz="1400" dirty="0" smtClean="0"/>
              <a:t> </a:t>
            </a:r>
            <a:r>
              <a:rPr lang="pl-PL" sz="1400" dirty="0" err="1" smtClean="0"/>
              <a:t>fighting</a:t>
            </a:r>
            <a:r>
              <a:rPr lang="pl-PL" sz="1400" dirty="0" smtClean="0"/>
              <a:t> for?</a:t>
            </a:r>
            <a:endParaRPr lang="pl-PL" sz="1400" dirty="0"/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722920" y="1886075"/>
            <a:ext cx="3630005" cy="3759992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400" dirty="0" smtClean="0"/>
              <a:t>Publications and </a:t>
            </a:r>
            <a:r>
              <a:rPr lang="pl-PL" sz="1400" dirty="0" err="1" smtClean="0"/>
              <a:t>reports</a:t>
            </a:r>
            <a:endParaRPr lang="pl-PL" sz="14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400" dirty="0" err="1" smtClean="0"/>
              <a:t>Debate</a:t>
            </a:r>
            <a:r>
              <a:rPr lang="pl-PL" sz="1400" dirty="0" smtClean="0"/>
              <a:t> on </a:t>
            </a:r>
            <a:r>
              <a:rPr lang="pl-PL" sz="1400" dirty="0" err="1" smtClean="0"/>
              <a:t>procedural</a:t>
            </a:r>
            <a:r>
              <a:rPr lang="pl-PL" sz="1400" dirty="0" smtClean="0"/>
              <a:t> </a:t>
            </a:r>
            <a:r>
              <a:rPr lang="pl-PL" sz="1400" dirty="0" err="1" smtClean="0"/>
              <a:t>standards</a:t>
            </a:r>
            <a:r>
              <a:rPr lang="pl-PL" sz="1400" dirty="0" smtClean="0"/>
              <a:t> and exchange of </a:t>
            </a:r>
            <a:r>
              <a:rPr lang="pl-PL" sz="1400" dirty="0" err="1" smtClean="0"/>
              <a:t>experiences</a:t>
            </a:r>
            <a:endParaRPr lang="pl-PL" sz="14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400" dirty="0" err="1" smtClean="0"/>
              <a:t>Support</a:t>
            </a:r>
            <a:r>
              <a:rPr lang="pl-PL" sz="1400" dirty="0" smtClean="0"/>
              <a:t> for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communities</a:t>
            </a:r>
            <a:r>
              <a:rPr lang="pl-PL" sz="1400" dirty="0" smtClean="0"/>
              <a:t> in </a:t>
            </a:r>
            <a:r>
              <a:rPr lang="pl-PL" sz="1400" dirty="0" err="1" smtClean="0"/>
              <a:t>introducing</a:t>
            </a:r>
            <a:r>
              <a:rPr lang="pl-PL" sz="1400" dirty="0" smtClean="0"/>
              <a:t> PB, </a:t>
            </a:r>
            <a:r>
              <a:rPr lang="pl-PL" sz="1400" dirty="0" err="1" smtClean="0"/>
              <a:t>f.i</a:t>
            </a:r>
            <a:r>
              <a:rPr lang="pl-PL" sz="1400" dirty="0" smtClean="0"/>
              <a:t>. </a:t>
            </a:r>
            <a:r>
              <a:rPr lang="pl-PL" sz="1400" dirty="0" err="1" smtClean="0"/>
              <a:t>within</a:t>
            </a:r>
            <a:r>
              <a:rPr lang="pl-PL" sz="1400" dirty="0" smtClean="0"/>
              <a:t> </a:t>
            </a:r>
            <a:r>
              <a:rPr lang="pl-PL" sz="1400" dirty="0"/>
              <a:t>the </a:t>
            </a:r>
            <a:r>
              <a:rPr lang="pl-PL" sz="1400" dirty="0" smtClean="0"/>
              <a:t>„Masz </a:t>
            </a:r>
            <a:r>
              <a:rPr lang="pl-PL" sz="1400" dirty="0"/>
              <a:t>Głos, Masz </a:t>
            </a:r>
            <a:r>
              <a:rPr lang="pl-PL" sz="1400" dirty="0" smtClean="0"/>
              <a:t>Wybór” </a:t>
            </a:r>
            <a:r>
              <a:rPr lang="pl-PL" sz="1400" dirty="0" err="1" smtClean="0"/>
              <a:t>action</a:t>
            </a:r>
            <a:endParaRPr lang="pl-PL" sz="14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400" dirty="0" err="1" smtClean="0"/>
              <a:t>Ideas</a:t>
            </a:r>
            <a:r>
              <a:rPr lang="pl-PL" sz="1400" dirty="0" smtClean="0"/>
              <a:t> for a </a:t>
            </a:r>
            <a:r>
              <a:rPr lang="pl-PL" sz="1400" dirty="0" err="1" smtClean="0"/>
              <a:t>legislative</a:t>
            </a:r>
            <a:r>
              <a:rPr lang="pl-PL" sz="1400" dirty="0" smtClean="0"/>
              <a:t> </a:t>
            </a:r>
            <a:r>
              <a:rPr lang="pl-PL" sz="1400" dirty="0" err="1" smtClean="0"/>
              <a:t>solution</a:t>
            </a:r>
            <a:endParaRPr lang="pl-PL" sz="14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400" dirty="0" err="1" smtClean="0"/>
              <a:t>Important</a:t>
            </a:r>
            <a:r>
              <a:rPr lang="pl-PL" sz="1400" dirty="0" smtClean="0"/>
              <a:t> </a:t>
            </a:r>
            <a:r>
              <a:rPr lang="pl-PL" sz="1400" dirty="0" err="1" smtClean="0"/>
              <a:t>theme</a:t>
            </a:r>
            <a:r>
              <a:rPr lang="pl-PL" sz="1400" dirty="0" smtClean="0"/>
              <a:t> of the 2014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elections</a:t>
            </a:r>
            <a:endParaRPr lang="pl-PL" sz="14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400" b="1" dirty="0"/>
          </a:p>
          <a:p>
            <a:endParaRPr lang="pl-PL" sz="1400" dirty="0"/>
          </a:p>
          <a:p>
            <a:endParaRPr lang="pl-PL" sz="1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0" y="4204870"/>
            <a:ext cx="1883923" cy="252425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922" y="4204870"/>
            <a:ext cx="1777285" cy="248999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804" y="4167679"/>
            <a:ext cx="1824401" cy="259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idx="19"/>
          </p:nvPr>
        </p:nvSpPr>
        <p:spPr>
          <a:xfrm>
            <a:off x="1685926" y="345120"/>
            <a:ext cx="5448970" cy="1158876"/>
          </a:xfrm>
        </p:spPr>
        <p:txBody>
          <a:bodyPr/>
          <a:lstStyle/>
          <a:p>
            <a:r>
              <a:rPr lang="pl-PL" dirty="0" err="1" smtClean="0"/>
              <a:t>Need</a:t>
            </a:r>
            <a:r>
              <a:rPr lang="pl-PL" dirty="0" smtClean="0"/>
              <a:t> of </a:t>
            </a:r>
            <a:r>
              <a:rPr lang="pl-PL" dirty="0" err="1" smtClean="0"/>
              <a:t>standards</a:t>
            </a:r>
            <a:r>
              <a:rPr lang="pl-PL" dirty="0" smtClean="0"/>
              <a:t> for PB </a:t>
            </a:r>
            <a:r>
              <a:rPr lang="pl-PL" dirty="0" err="1" smtClean="0"/>
              <a:t>procedures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722920" y="1892301"/>
            <a:ext cx="5677880" cy="398461"/>
          </a:xfrm>
        </p:spPr>
        <p:txBody>
          <a:bodyPr/>
          <a:lstStyle/>
          <a:p>
            <a:r>
              <a:rPr lang="pl-PL" b="1" dirty="0" smtClean="0"/>
              <a:t>„</a:t>
            </a:r>
            <a:r>
              <a:rPr lang="ru-RU" b="1" dirty="0" smtClean="0"/>
              <a:t>Стандарти </a:t>
            </a:r>
            <a:r>
              <a:rPr lang="ru-RU" b="1" dirty="0"/>
              <a:t>процесів партиципаторного бюджетування в </a:t>
            </a:r>
            <a:r>
              <a:rPr lang="ru-RU" b="1" dirty="0" smtClean="0"/>
              <a:t>Польщі</a:t>
            </a:r>
            <a:r>
              <a:rPr lang="pl-PL" b="1" dirty="0" smtClean="0"/>
              <a:t>”</a:t>
            </a:r>
            <a:endParaRPr lang="ru-RU" b="1" dirty="0">
              <a:effectLst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722920" y="2393793"/>
            <a:ext cx="3630005" cy="3759992"/>
          </a:xfrm>
        </p:spPr>
        <p:txBody>
          <a:bodyPr/>
          <a:lstStyle/>
          <a:p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Published</a:t>
            </a:r>
            <a:r>
              <a:rPr lang="pl-PL" sz="1400" dirty="0" smtClean="0"/>
              <a:t> in 2013, </a:t>
            </a:r>
            <a:r>
              <a:rPr lang="pl-PL" sz="1400" dirty="0" err="1" smtClean="0"/>
              <a:t>basing</a:t>
            </a:r>
            <a:r>
              <a:rPr lang="pl-PL" sz="1400" dirty="0" smtClean="0"/>
              <a:t> on 2 </a:t>
            </a:r>
            <a:r>
              <a:rPr lang="pl-PL" sz="1400" dirty="0" err="1" smtClean="0"/>
              <a:t>years</a:t>
            </a:r>
            <a:r>
              <a:rPr lang="pl-PL" sz="1400" dirty="0" smtClean="0"/>
              <a:t> of </a:t>
            </a:r>
            <a:r>
              <a:rPr lang="pl-PL" sz="1400" dirty="0" err="1" smtClean="0"/>
              <a:t>experiences</a:t>
            </a:r>
            <a:r>
              <a:rPr lang="pl-PL" sz="1400" dirty="0" smtClean="0"/>
              <a:t> with PB in Poland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Result</a:t>
            </a:r>
            <a:r>
              <a:rPr lang="pl-PL" sz="1400" dirty="0" smtClean="0"/>
              <a:t> of </a:t>
            </a:r>
            <a:r>
              <a:rPr lang="pl-PL" sz="1400" dirty="0" err="1" smtClean="0"/>
              <a:t>discussion</a:t>
            </a:r>
            <a:r>
              <a:rPr lang="pl-PL" sz="1400" dirty="0" smtClean="0"/>
              <a:t> with PB </a:t>
            </a:r>
            <a:r>
              <a:rPr lang="pl-PL" sz="1400" dirty="0" err="1" smtClean="0"/>
              <a:t>practitioners</a:t>
            </a:r>
            <a:r>
              <a:rPr lang="pl-PL" sz="1400" dirty="0" smtClean="0"/>
              <a:t> from </a:t>
            </a:r>
            <a:r>
              <a:rPr lang="pl-PL" sz="1400" dirty="0" err="1" smtClean="0"/>
              <a:t>over</a:t>
            </a:r>
            <a:r>
              <a:rPr lang="pl-PL" sz="1400" dirty="0" smtClean="0"/>
              <a:t> 20 </a:t>
            </a:r>
            <a:r>
              <a:rPr lang="pl-PL" sz="1400" dirty="0" err="1" smtClean="0"/>
              <a:t>communes</a:t>
            </a:r>
            <a:r>
              <a:rPr lang="pl-PL" sz="1400" dirty="0" smtClean="0"/>
              <a:t> in Poland – NGO,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administration</a:t>
            </a:r>
            <a:r>
              <a:rPr lang="pl-PL" sz="1400" dirty="0" smtClean="0"/>
              <a:t>, </a:t>
            </a:r>
            <a:r>
              <a:rPr lang="pl-PL" sz="1400" dirty="0" err="1" smtClean="0"/>
              <a:t>researchers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Minimal</a:t>
            </a:r>
            <a:r>
              <a:rPr lang="pl-PL" sz="1400" dirty="0" smtClean="0"/>
              <a:t> </a:t>
            </a:r>
            <a:r>
              <a:rPr lang="pl-PL" sz="1400" dirty="0" err="1" smtClean="0"/>
              <a:t>standards</a:t>
            </a:r>
            <a:r>
              <a:rPr lang="pl-PL" sz="1400" dirty="0" smtClean="0"/>
              <a:t> and </a:t>
            </a:r>
            <a:r>
              <a:rPr lang="pl-PL" sz="1400" dirty="0" err="1" smtClean="0"/>
              <a:t>recommendation</a:t>
            </a:r>
            <a:r>
              <a:rPr lang="pl-PL" sz="1400" dirty="0" smtClean="0"/>
              <a:t> for the </a:t>
            </a:r>
            <a:r>
              <a:rPr lang="pl-PL" sz="1400" dirty="0" err="1" smtClean="0"/>
              <a:t>procedure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Promotion</a:t>
            </a:r>
            <a:r>
              <a:rPr lang="pl-PL" sz="1400" dirty="0" smtClean="0"/>
              <a:t> </a:t>
            </a:r>
            <a:r>
              <a:rPr lang="pl-PL" sz="1400" dirty="0" err="1" smtClean="0"/>
              <a:t>among</a:t>
            </a:r>
            <a:r>
              <a:rPr lang="pl-PL" sz="1400" dirty="0" smtClean="0"/>
              <a:t> </a:t>
            </a:r>
            <a:r>
              <a:rPr lang="pl-PL" sz="1400" dirty="0" err="1" smtClean="0"/>
              <a:t>local</a:t>
            </a:r>
            <a:r>
              <a:rPr lang="pl-PL" sz="1400" dirty="0" smtClean="0"/>
              <a:t> </a:t>
            </a:r>
            <a:r>
              <a:rPr lang="pl-PL" sz="1400" dirty="0" err="1" smtClean="0"/>
              <a:t>administration</a:t>
            </a:r>
            <a:r>
              <a:rPr lang="pl-PL" sz="1400" dirty="0" smtClean="0"/>
              <a:t> and </a:t>
            </a:r>
            <a:r>
              <a:rPr lang="pl-PL" sz="1400" dirty="0" err="1" smtClean="0"/>
              <a:t>NGOs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400" dirty="0"/>
          </a:p>
          <a:p>
            <a:r>
              <a:rPr lang="pl-PL" sz="1400" dirty="0" smtClean="0"/>
              <a:t>In </a:t>
            </a:r>
            <a:r>
              <a:rPr lang="pl-PL" sz="1400" dirty="0" err="1" smtClean="0"/>
              <a:t>Ukrainian</a:t>
            </a:r>
            <a:r>
              <a:rPr lang="pl-PL" sz="1400" dirty="0"/>
              <a:t>: https://drive.google.com/file/d/0B3QpF81SqaDGQ3NQNVlPM0d0WDA/view?usp=sharing</a:t>
            </a:r>
            <a:endParaRPr lang="pl-PL" sz="1400" dirty="0" smtClean="0"/>
          </a:p>
        </p:txBody>
      </p:sp>
      <p:pic>
        <p:nvPicPr>
          <p:cNvPr id="2052" name="Picture 4" descr="standardy budżetów partycypacyjnych"/>
          <p:cNvPicPr>
            <a:picLocks noGrp="1" noChangeAspect="1" noChangeArrowheads="1"/>
          </p:cNvPicPr>
          <p:nvPr>
            <p:ph sz="half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29" y="2196188"/>
            <a:ext cx="3629025" cy="32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9"/>
          </p:nvPr>
        </p:nvSpPr>
        <p:spPr>
          <a:xfrm>
            <a:off x="1685926" y="834517"/>
            <a:ext cx="3868340" cy="1158876"/>
          </a:xfrm>
        </p:spPr>
        <p:txBody>
          <a:bodyPr/>
          <a:lstStyle/>
          <a:p>
            <a:r>
              <a:rPr lang="pl-PL" b="1" dirty="0">
                <a:solidFill>
                  <a:srgbClr val="CF2B1E"/>
                </a:solidFill>
              </a:rPr>
              <a:t>Jaki los czeka nowe idee? </a:t>
            </a:r>
            <a:endParaRPr lang="pl-PL" dirty="0">
              <a:solidFill>
                <a:srgbClr val="CF2B1E"/>
              </a:solidFill>
            </a:endParaRPr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791867" y="2281675"/>
            <a:ext cx="7735280" cy="3759992"/>
          </a:xfrm>
        </p:spPr>
        <p:txBody>
          <a:bodyPr/>
          <a:lstStyle/>
          <a:p>
            <a:endParaRPr lang="pl-PL" sz="1800" dirty="0" smtClean="0"/>
          </a:p>
          <a:p>
            <a:r>
              <a:rPr lang="pl-PL" sz="1800" dirty="0" smtClean="0"/>
              <a:t>1.Wyśmianie </a:t>
            </a:r>
            <a:endParaRPr lang="pl-PL" sz="1800" dirty="0"/>
          </a:p>
          <a:p>
            <a:r>
              <a:rPr lang="pl-PL" sz="1800" dirty="0"/>
              <a:t>2.Opór </a:t>
            </a:r>
          </a:p>
          <a:p>
            <a:r>
              <a:rPr lang="pl-PL" sz="1800" dirty="0"/>
              <a:t>3.Uznanie za oczywistość </a:t>
            </a:r>
            <a:endParaRPr lang="pl-PL" sz="1800" dirty="0" smtClean="0"/>
          </a:p>
          <a:p>
            <a:endParaRPr lang="pl-PL" dirty="0"/>
          </a:p>
          <a:p>
            <a:endParaRPr lang="pl-PL" dirty="0"/>
          </a:p>
          <a:p>
            <a:r>
              <a:rPr lang="pl-PL" b="1" i="1" dirty="0" smtClean="0"/>
              <a:t>		Artur </a:t>
            </a:r>
            <a:r>
              <a:rPr lang="pl-PL" b="1" i="1" dirty="0"/>
              <a:t>Schopenhauer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2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98" y="1107717"/>
            <a:ext cx="6813579" cy="495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>
          <a:xfrm>
            <a:off x="1685925" y="-56514"/>
            <a:ext cx="5436091" cy="1158876"/>
          </a:xfrm>
        </p:spPr>
        <p:txBody>
          <a:bodyPr/>
          <a:lstStyle/>
          <a:p>
            <a:r>
              <a:rPr lang="pl-PL" dirty="0" err="1" smtClean="0"/>
              <a:t>Website</a:t>
            </a:r>
            <a:r>
              <a:rPr lang="pl-PL" dirty="0" smtClean="0"/>
              <a:t> </a:t>
            </a:r>
            <a:r>
              <a:rPr lang="pl-PL" dirty="0" err="1" smtClean="0"/>
              <a:t>dedicated</a:t>
            </a:r>
            <a:r>
              <a:rPr lang="pl-PL" dirty="0" smtClean="0"/>
              <a:t> to PB in Poland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1801836" y="803516"/>
            <a:ext cx="3868340" cy="398461"/>
          </a:xfrm>
        </p:spPr>
        <p:txBody>
          <a:bodyPr/>
          <a:lstStyle/>
          <a:p>
            <a:r>
              <a:rPr lang="pl-PL" dirty="0">
                <a:hlinkClick r:id="rId2"/>
              </a:rPr>
              <a:t>http://bp.partycypacjaobywatelska.pl/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1676064" y="1183482"/>
            <a:ext cx="7735280" cy="375999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Publications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Data on </a:t>
            </a:r>
            <a:r>
              <a:rPr lang="pl-PL" sz="1400" dirty="0" err="1" smtClean="0"/>
              <a:t>Polish</a:t>
            </a:r>
            <a:r>
              <a:rPr lang="pl-PL" sz="1400" dirty="0" smtClean="0"/>
              <a:t> PB </a:t>
            </a:r>
            <a:r>
              <a:rPr lang="pl-PL" sz="1400" dirty="0" err="1" smtClean="0"/>
              <a:t>processes</a:t>
            </a:r>
            <a:endParaRPr lang="pl-P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err="1" smtClean="0"/>
              <a:t>Contacts</a:t>
            </a:r>
            <a:r>
              <a:rPr lang="pl-PL" sz="1400" dirty="0" smtClean="0"/>
              <a:t> to PB </a:t>
            </a:r>
            <a:r>
              <a:rPr lang="pl-PL" sz="1400" dirty="0" err="1" smtClean="0"/>
              <a:t>practitioners</a:t>
            </a:r>
            <a:endParaRPr lang="pl-PL" sz="1400" dirty="0"/>
          </a:p>
        </p:txBody>
      </p:sp>
      <p:pic>
        <p:nvPicPr>
          <p:cNvPr id="7" name="Picture 8" descr="mapa bud&amp;zdot;etów partycypacyjny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2019"/>
            <a:ext cx="528637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orównywarka bud&amp;zdot;etó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028948"/>
            <a:ext cx="528637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>
          <a:xfrm>
            <a:off x="1557137" y="0"/>
            <a:ext cx="5062604" cy="492007"/>
          </a:xfrm>
        </p:spPr>
        <p:txBody>
          <a:bodyPr/>
          <a:lstStyle/>
          <a:p>
            <a:r>
              <a:rPr lang="pl-PL" dirty="0" smtClean="0"/>
              <a:t>Publications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>
          <a:xfrm>
            <a:off x="1557136" y="373488"/>
            <a:ext cx="7084587" cy="1223492"/>
          </a:xfrm>
        </p:spPr>
        <p:txBody>
          <a:bodyPr numCol="2"/>
          <a:lstStyle/>
          <a:p>
            <a:pPr marL="171450" indent="-171450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PB </a:t>
            </a:r>
            <a:r>
              <a:rPr lang="pl-PL" dirty="0" err="1" smtClean="0">
                <a:solidFill>
                  <a:schemeClr val="bg1"/>
                </a:solidFill>
              </a:rPr>
              <a:t>standards</a:t>
            </a:r>
            <a:endParaRPr lang="pl-PL" dirty="0" smtClean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PB </a:t>
            </a:r>
            <a:r>
              <a:rPr lang="pl-PL" dirty="0" err="1" smtClean="0">
                <a:solidFill>
                  <a:schemeClr val="bg1"/>
                </a:solidFill>
              </a:rPr>
              <a:t>evaluation</a:t>
            </a:r>
            <a:endParaRPr lang="pl-PL" dirty="0" smtClean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Using ICT in PB </a:t>
            </a:r>
            <a:r>
              <a:rPr lang="pl-PL" dirty="0" err="1" smtClean="0">
                <a:solidFill>
                  <a:schemeClr val="bg1"/>
                </a:solidFill>
              </a:rPr>
              <a:t>processes</a:t>
            </a:r>
            <a:endParaRPr lang="pl-PL" dirty="0" smtClean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PB step by step</a:t>
            </a:r>
            <a:endParaRPr lang="pl-PL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err="1" smtClean="0">
                <a:solidFill>
                  <a:schemeClr val="bg1"/>
                </a:solidFill>
              </a:rPr>
              <a:t>All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availble</a:t>
            </a:r>
            <a:r>
              <a:rPr lang="pl-PL" dirty="0" smtClean="0">
                <a:solidFill>
                  <a:schemeClr val="bg1"/>
                </a:solidFill>
              </a:rPr>
              <a:t> in .pdf format form </a:t>
            </a:r>
            <a:r>
              <a:rPr lang="pl-PL" dirty="0" smtClean="0">
                <a:solidFill>
                  <a:schemeClr val="bg1"/>
                </a:solidFill>
                <a:hlinkClick r:id="rId2"/>
              </a:rPr>
              <a:t>http://bp.partycypacjaobywatelska.pl/seriabp </a:t>
            </a:r>
            <a:r>
              <a:rPr lang="pl-PL" dirty="0" smtClean="0">
                <a:solidFill>
                  <a:schemeClr val="bg1"/>
                </a:solidFill>
              </a:rPr>
              <a:t> (in </a:t>
            </a:r>
            <a:r>
              <a:rPr lang="pl-PL" dirty="0" err="1" smtClean="0">
                <a:solidFill>
                  <a:schemeClr val="bg1"/>
                </a:solidFill>
              </a:rPr>
              <a:t>Polish</a:t>
            </a:r>
            <a:r>
              <a:rPr lang="pl-PL" dirty="0" smtClean="0">
                <a:solidFill>
                  <a:schemeClr val="bg1"/>
                </a:solidFill>
              </a:rPr>
              <a:t>)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08" y="1634863"/>
            <a:ext cx="6843109" cy="52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6 </a:t>
            </a:r>
            <a:r>
              <a:rPr lang="pl-PL" sz="3200" b="1" dirty="0" err="1" smtClean="0"/>
              <a:t>key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rules</a:t>
            </a:r>
            <a:r>
              <a:rPr lang="pl-PL" sz="3200" b="1" dirty="0" smtClean="0"/>
              <a:t> of PB</a:t>
            </a:r>
            <a:br>
              <a:rPr lang="pl-PL" sz="3200" b="1" dirty="0" smtClean="0"/>
            </a:br>
            <a:r>
              <a:rPr lang="pl-PL" dirty="0" smtClean="0"/>
              <a:t>as </a:t>
            </a:r>
            <a:r>
              <a:rPr lang="pl-PL" dirty="0" err="1" smtClean="0"/>
              <a:t>defined</a:t>
            </a:r>
            <a:r>
              <a:rPr lang="pl-PL" dirty="0" smtClean="0"/>
              <a:t> in the „</a:t>
            </a:r>
            <a:r>
              <a:rPr lang="pl-PL" dirty="0" err="1"/>
              <a:t>Standards</a:t>
            </a:r>
            <a:r>
              <a:rPr lang="pl-PL" dirty="0"/>
              <a:t> of PB </a:t>
            </a:r>
            <a:r>
              <a:rPr lang="pl-PL" dirty="0" err="1"/>
              <a:t>processes</a:t>
            </a:r>
            <a:r>
              <a:rPr lang="pl-PL" dirty="0"/>
              <a:t> in Poland”</a:t>
            </a:r>
            <a:br>
              <a:rPr lang="pl-PL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27" name="Łącznik prosty 26"/>
          <p:cNvCxnSpPr/>
          <p:nvPr/>
        </p:nvCxnSpPr>
        <p:spPr>
          <a:xfrm>
            <a:off x="1562100" y="-20637"/>
            <a:ext cx="0" cy="365918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1562100" y="345281"/>
            <a:ext cx="0" cy="1171575"/>
          </a:xfrm>
          <a:prstGeom prst="line">
            <a:avLst/>
          </a:prstGeom>
          <a:ln w="381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1685926" y="345281"/>
            <a:ext cx="6448424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2400" b="1" dirty="0"/>
              <a:t>6 </a:t>
            </a:r>
            <a:r>
              <a:rPr lang="pl-PL" sz="2400" b="1" dirty="0" err="1"/>
              <a:t>key</a:t>
            </a:r>
            <a:r>
              <a:rPr lang="pl-PL" sz="2400" b="1" dirty="0"/>
              <a:t> </a:t>
            </a:r>
            <a:r>
              <a:rPr lang="pl-PL" sz="2400" b="1" dirty="0" err="1"/>
              <a:t>rules</a:t>
            </a:r>
            <a:r>
              <a:rPr lang="pl-PL" sz="2400" b="1" dirty="0"/>
              <a:t> of PB</a:t>
            </a:r>
            <a:endParaRPr lang="pl-PL" sz="2400" dirty="0">
              <a:solidFill>
                <a:srgbClr val="8E9194"/>
              </a:solidFill>
            </a:endParaRPr>
          </a:p>
        </p:txBody>
      </p:sp>
      <p:cxnSp>
        <p:nvCxnSpPr>
          <p:cNvPr id="19" name="Łącznik prosty 18"/>
          <p:cNvCxnSpPr/>
          <p:nvPr/>
        </p:nvCxnSpPr>
        <p:spPr>
          <a:xfrm flipH="1">
            <a:off x="361952" y="6510338"/>
            <a:ext cx="8429623" cy="0"/>
          </a:xfrm>
          <a:prstGeom prst="line">
            <a:avLst/>
          </a:prstGeom>
          <a:ln w="254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/>
        </p:nvSpPr>
        <p:spPr>
          <a:xfrm>
            <a:off x="1562100" y="2011363"/>
            <a:ext cx="7581900" cy="422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Binding</a:t>
            </a:r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results</a:t>
            </a:r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 of the </a:t>
            </a: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procedure</a:t>
            </a:r>
            <a:endParaRPr lang="pl-PL" sz="1600" b="1" dirty="0">
              <a:solidFill>
                <a:srgbClr val="C00000"/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Chosen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projects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are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included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in the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local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budget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 the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exact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form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voted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for by the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residents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pl-PL" sz="1600" dirty="0">
              <a:solidFill>
                <a:srgbClr val="898B8E"/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Transparency</a:t>
            </a:r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 and </a:t>
            </a: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openess</a:t>
            </a:r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 of the </a:t>
            </a: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procedure</a:t>
            </a:r>
            <a:endParaRPr lang="pl-PL" sz="1600" b="1" dirty="0" smtClean="0">
              <a:solidFill>
                <a:srgbClr val="C00000"/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Written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and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stable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procedural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rules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–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known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among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residents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before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the proces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starts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and non-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changing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within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one PB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cycle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Inclusiveness</a:t>
            </a:r>
            <a:endParaRPr lang="pl-PL" sz="1600" b="1" dirty="0">
              <a:solidFill>
                <a:srgbClr val="C00000"/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Organizers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’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support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for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all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those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willing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to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participate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in the proces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including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complex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information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targeted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to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various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audiences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social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groups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ts val="1100"/>
              </a:lnSpc>
              <a:spcAft>
                <a:spcPts val="600"/>
              </a:spcAft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F2B1E"/>
                </a:solidFill>
              </a:rPr>
              <a:t/>
            </a:r>
            <a:br>
              <a:rPr lang="en-US" sz="3200" dirty="0">
                <a:solidFill>
                  <a:srgbClr val="CF2B1E"/>
                </a:solidFill>
              </a:rPr>
            </a:br>
            <a:endParaRPr lang="pl-PL" sz="3200" dirty="0">
              <a:solidFill>
                <a:srgbClr val="CF2B1E"/>
              </a:solidFill>
            </a:endParaRPr>
          </a:p>
          <a:p>
            <a:pPr algn="l">
              <a:lnSpc>
                <a:spcPts val="1100"/>
              </a:lnSpc>
              <a:spcAft>
                <a:spcPts val="600"/>
              </a:spcAft>
            </a:pPr>
            <a:endParaRPr lang="pl-PL" sz="2000" dirty="0">
              <a:solidFill>
                <a:srgbClr val="898B8E"/>
              </a:solidFill>
              <a:latin typeface="+mn-lt"/>
            </a:endParaRP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361951" y="6523039"/>
            <a:ext cx="8429623" cy="314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l-PL" sz="1050" dirty="0">
              <a:solidFill>
                <a:srgbClr val="898B8E"/>
              </a:solidFill>
            </a:endParaRPr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514351" y="6543676"/>
            <a:ext cx="8429623" cy="314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l-PL" sz="1050" dirty="0">
              <a:solidFill>
                <a:srgbClr val="898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5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2876"/>
            <a:ext cx="1274393" cy="1276350"/>
          </a:xfrm>
          <a:prstGeom prst="rect">
            <a:avLst/>
          </a:prstGeom>
        </p:spPr>
      </p:pic>
      <p:cxnSp>
        <p:nvCxnSpPr>
          <p:cNvPr id="27" name="Łącznik prosty 26"/>
          <p:cNvCxnSpPr/>
          <p:nvPr/>
        </p:nvCxnSpPr>
        <p:spPr>
          <a:xfrm>
            <a:off x="1562100" y="-20637"/>
            <a:ext cx="0" cy="365918"/>
          </a:xfrm>
          <a:prstGeom prst="line">
            <a:avLst/>
          </a:prstGeom>
          <a:ln w="38100">
            <a:solidFill>
              <a:srgbClr val="CF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1562100" y="345281"/>
            <a:ext cx="0" cy="1171575"/>
          </a:xfrm>
          <a:prstGeom prst="line">
            <a:avLst/>
          </a:prstGeom>
          <a:ln w="381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1685926" y="345281"/>
            <a:ext cx="6448424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2400" b="1" dirty="0"/>
              <a:t>6 </a:t>
            </a:r>
            <a:r>
              <a:rPr lang="pl-PL" sz="2400" b="1" dirty="0" err="1"/>
              <a:t>key</a:t>
            </a:r>
            <a:r>
              <a:rPr lang="pl-PL" sz="2400" b="1" dirty="0"/>
              <a:t> </a:t>
            </a:r>
            <a:r>
              <a:rPr lang="pl-PL" sz="2400" b="1" dirty="0" err="1"/>
              <a:t>rules</a:t>
            </a:r>
            <a:r>
              <a:rPr lang="pl-PL" sz="2400" b="1" dirty="0"/>
              <a:t> of PB</a:t>
            </a:r>
            <a:endParaRPr lang="pl-PL" sz="2400" dirty="0">
              <a:solidFill>
                <a:srgbClr val="8E9194"/>
              </a:solidFill>
            </a:endParaRPr>
          </a:p>
        </p:txBody>
      </p:sp>
      <p:cxnSp>
        <p:nvCxnSpPr>
          <p:cNvPr id="19" name="Łącznik prosty 18"/>
          <p:cNvCxnSpPr/>
          <p:nvPr/>
        </p:nvCxnSpPr>
        <p:spPr>
          <a:xfrm flipH="1">
            <a:off x="361952" y="6510338"/>
            <a:ext cx="8429623" cy="0"/>
          </a:xfrm>
          <a:prstGeom prst="line">
            <a:avLst/>
          </a:prstGeom>
          <a:ln w="25400">
            <a:solidFill>
              <a:srgbClr val="9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/>
        </p:nvSpPr>
        <p:spPr>
          <a:xfrm>
            <a:off x="1562100" y="2029805"/>
            <a:ext cx="7581900" cy="422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Providing</a:t>
            </a:r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space</a:t>
            </a:r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 for </a:t>
            </a: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deliberation</a:t>
            </a:r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among</a:t>
            </a:r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residents</a:t>
            </a:r>
            <a:endParaRPr lang="pl-PL" sz="1600" b="1" dirty="0" smtClean="0">
              <a:solidFill>
                <a:srgbClr val="C00000"/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Final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choice of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projects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should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result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from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wide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debate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on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needs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and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priorities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of the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local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community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rgbClr val="898B8E"/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Stimulating</a:t>
            </a:r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residents</a:t>
            </a:r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’ </a:t>
            </a: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activity</a:t>
            </a:r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throughout</a:t>
            </a:r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 the </a:t>
            </a: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process</a:t>
            </a:r>
            <a:endParaRPr lang="pl-PL" sz="1600" b="1" dirty="0">
              <a:solidFill>
                <a:srgbClr val="C00000"/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Process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based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on the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residents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’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activitiy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and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engagament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providing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numerous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opportunities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for co-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operation</a:t>
            </a:r>
            <a:endParaRPr lang="pl-PL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pl-PL" sz="1600" dirty="0">
              <a:solidFill>
                <a:srgbClr val="898B8E"/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Long</a:t>
            </a:r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-term </a:t>
            </a:r>
            <a:r>
              <a:rPr lang="pl-PL" sz="1600" b="1" dirty="0" err="1" smtClean="0">
                <a:solidFill>
                  <a:srgbClr val="C00000"/>
                </a:solidFill>
                <a:latin typeface="+mn-lt"/>
              </a:rPr>
              <a:t>perspective</a:t>
            </a:r>
            <a:endParaRPr lang="pl-PL" sz="1600" b="1" dirty="0">
              <a:solidFill>
                <a:srgbClr val="C00000"/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16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epeatable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process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Strategic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thinking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about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sustainable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development of the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local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community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F2B1E"/>
                </a:solidFill>
              </a:rPr>
              <a:t/>
            </a:r>
            <a:br>
              <a:rPr lang="en-US" sz="3200" dirty="0">
                <a:solidFill>
                  <a:srgbClr val="CF2B1E"/>
                </a:solidFill>
              </a:rPr>
            </a:br>
            <a:endParaRPr lang="pl-PL" sz="3200" dirty="0">
              <a:solidFill>
                <a:srgbClr val="CF2B1E"/>
              </a:solidFill>
            </a:endParaRPr>
          </a:p>
          <a:p>
            <a:pPr algn="l">
              <a:lnSpc>
                <a:spcPts val="1100"/>
              </a:lnSpc>
              <a:spcAft>
                <a:spcPts val="600"/>
              </a:spcAft>
            </a:pPr>
            <a:endParaRPr lang="pl-PL" sz="2000" dirty="0">
              <a:solidFill>
                <a:srgbClr val="898B8E"/>
              </a:solidFill>
              <a:latin typeface="+mn-lt"/>
            </a:endParaRP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361951" y="6523039"/>
            <a:ext cx="8429623" cy="314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l-PL" sz="1050" dirty="0">
              <a:solidFill>
                <a:srgbClr val="898B8E"/>
              </a:solidFill>
            </a:endParaRPr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514351" y="6543676"/>
            <a:ext cx="8429623" cy="314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l-PL" sz="1050" dirty="0">
              <a:solidFill>
                <a:srgbClr val="898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5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pl-PL" dirty="0" err="1" smtClean="0"/>
              <a:t>Challenges</a:t>
            </a:r>
            <a:r>
              <a:rPr lang="pl-PL" dirty="0" smtClean="0"/>
              <a:t> with PB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Deficit</a:t>
            </a:r>
            <a:r>
              <a:rPr lang="pl-PL" sz="1600" dirty="0" smtClean="0"/>
              <a:t> of real </a:t>
            </a:r>
            <a:r>
              <a:rPr lang="pl-PL" sz="1600" dirty="0" err="1" smtClean="0"/>
              <a:t>deliberation</a:t>
            </a:r>
            <a:r>
              <a:rPr lang="pl-PL" sz="1600" dirty="0" smtClean="0"/>
              <a:t> – on </a:t>
            </a:r>
            <a:r>
              <a:rPr lang="pl-PL" sz="1600" dirty="0" err="1" smtClean="0"/>
              <a:t>projects</a:t>
            </a:r>
            <a:r>
              <a:rPr lang="pl-PL" sz="1600" dirty="0" smtClean="0"/>
              <a:t> </a:t>
            </a:r>
            <a:r>
              <a:rPr lang="pl-PL" sz="1600" dirty="0" err="1" smtClean="0"/>
              <a:t>proposals</a:t>
            </a:r>
            <a:r>
              <a:rPr lang="pl-PL" sz="1600" dirty="0" smtClean="0"/>
              <a:t>, on </a:t>
            </a:r>
            <a:r>
              <a:rPr lang="pl-PL" sz="1600" dirty="0" err="1" smtClean="0"/>
              <a:t>spending</a:t>
            </a:r>
            <a:r>
              <a:rPr lang="pl-PL" sz="1600" dirty="0" smtClean="0"/>
              <a:t> </a:t>
            </a:r>
            <a:r>
              <a:rPr lang="pl-PL" sz="1600" dirty="0" err="1" smtClean="0"/>
              <a:t>priorities</a:t>
            </a:r>
            <a:r>
              <a:rPr lang="pl-PL" sz="1600" dirty="0" smtClean="0"/>
              <a:t> and on </a:t>
            </a:r>
            <a:r>
              <a:rPr lang="pl-PL" sz="1600" dirty="0" err="1" smtClean="0"/>
              <a:t>goals</a:t>
            </a:r>
            <a:r>
              <a:rPr lang="pl-PL" sz="1600" dirty="0" smtClean="0"/>
              <a:t> for the </a:t>
            </a:r>
            <a:r>
              <a:rPr lang="pl-PL" sz="1600" dirty="0" err="1" smtClean="0"/>
              <a:t>mechanism</a:t>
            </a:r>
            <a:r>
              <a:rPr lang="pl-PL" sz="1600" dirty="0" smtClean="0"/>
              <a:t> </a:t>
            </a:r>
            <a:r>
              <a:rPr lang="pl-PL" sz="1600" dirty="0" err="1" smtClean="0"/>
              <a:t>itself</a:t>
            </a: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Focus on smal % of </a:t>
            </a:r>
            <a:r>
              <a:rPr lang="pl-PL" sz="1600" dirty="0" err="1" smtClean="0"/>
              <a:t>local</a:t>
            </a:r>
            <a:r>
              <a:rPr lang="pl-PL" sz="1600" dirty="0" smtClean="0"/>
              <a:t> </a:t>
            </a:r>
            <a:r>
              <a:rPr lang="pl-PL" sz="1600" dirty="0" err="1" smtClean="0"/>
              <a:t>budget</a:t>
            </a:r>
            <a:r>
              <a:rPr lang="pl-PL" sz="1600" dirty="0" smtClean="0"/>
              <a:t> and not on the </a:t>
            </a:r>
            <a:r>
              <a:rPr lang="pl-PL" sz="1600" dirty="0" err="1" smtClean="0"/>
              <a:t>budget</a:t>
            </a:r>
            <a:r>
              <a:rPr lang="pl-PL" sz="1600" dirty="0" smtClean="0"/>
              <a:t> as </a:t>
            </a:r>
            <a:r>
              <a:rPr lang="pl-PL" sz="1600" dirty="0" err="1" smtClean="0"/>
              <a:t>whole</a:t>
            </a: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Excessive</a:t>
            </a:r>
            <a:r>
              <a:rPr lang="pl-PL" sz="1600" dirty="0" smtClean="0"/>
              <a:t> </a:t>
            </a:r>
            <a:r>
              <a:rPr lang="pl-PL" sz="1600" dirty="0" err="1" smtClean="0"/>
              <a:t>focus</a:t>
            </a:r>
            <a:r>
              <a:rPr lang="pl-PL" sz="1600" dirty="0" smtClean="0"/>
              <a:t> on </a:t>
            </a:r>
            <a:r>
              <a:rPr lang="pl-PL" sz="1600" dirty="0" err="1" smtClean="0"/>
              <a:t>numbers</a:t>
            </a:r>
            <a:r>
              <a:rPr lang="pl-PL" sz="1600" dirty="0" smtClean="0"/>
              <a:t>, fi. </a:t>
            </a:r>
            <a:r>
              <a:rPr lang="pl-PL" sz="1600" dirty="0" err="1" smtClean="0"/>
              <a:t>voting</a:t>
            </a:r>
            <a:r>
              <a:rPr lang="pl-PL" sz="1600" dirty="0" smtClean="0"/>
              <a:t> </a:t>
            </a:r>
            <a:r>
              <a:rPr lang="pl-PL" sz="1600" dirty="0" err="1" smtClean="0"/>
              <a:t>turnout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Lack of </a:t>
            </a:r>
            <a:r>
              <a:rPr lang="pl-PL" sz="1600" dirty="0" err="1" smtClean="0"/>
              <a:t>complex</a:t>
            </a:r>
            <a:r>
              <a:rPr lang="pl-PL" sz="1600" dirty="0" smtClean="0"/>
              <a:t> </a:t>
            </a:r>
            <a:r>
              <a:rPr lang="pl-PL" sz="1600" dirty="0" err="1" smtClean="0"/>
              <a:t>evaluation</a:t>
            </a:r>
            <a:r>
              <a:rPr lang="pl-PL" sz="1600" dirty="0" smtClean="0"/>
              <a:t> of the PB </a:t>
            </a:r>
            <a:r>
              <a:rPr lang="pl-PL" sz="1600" dirty="0" err="1" smtClean="0"/>
              <a:t>processes</a:t>
            </a:r>
            <a:r>
              <a:rPr lang="pl-PL" sz="1600" dirty="0" smtClean="0"/>
              <a:t> and </a:t>
            </a:r>
            <a:r>
              <a:rPr lang="pl-PL" sz="1600" dirty="0" err="1" smtClean="0"/>
              <a:t>their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on the </a:t>
            </a:r>
            <a:r>
              <a:rPr lang="pl-PL" sz="1600" dirty="0" err="1" smtClean="0"/>
              <a:t>local</a:t>
            </a:r>
            <a:r>
              <a:rPr lang="pl-PL" sz="1600" dirty="0" smtClean="0"/>
              <a:t> </a:t>
            </a:r>
            <a:r>
              <a:rPr lang="pl-PL" sz="1600" dirty="0" err="1" smtClean="0"/>
              <a:t>communities</a:t>
            </a:r>
            <a:r>
              <a:rPr lang="pl-PL" sz="1600" dirty="0" smtClean="0"/>
              <a:t> and </a:t>
            </a:r>
            <a:r>
              <a:rPr lang="pl-PL" sz="1600" dirty="0" err="1" smtClean="0"/>
              <a:t>administration</a:t>
            </a: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Attempts</a:t>
            </a:r>
            <a:r>
              <a:rPr lang="pl-PL" sz="1600" dirty="0" smtClean="0"/>
              <a:t> to </a:t>
            </a:r>
            <a:r>
              <a:rPr lang="pl-PL" sz="1600" dirty="0" err="1" smtClean="0"/>
              <a:t>seize</a:t>
            </a:r>
            <a:r>
              <a:rPr lang="pl-PL" sz="1600" dirty="0" smtClean="0"/>
              <a:t> the proces and </a:t>
            </a:r>
            <a:r>
              <a:rPr lang="pl-PL" sz="1600" dirty="0" err="1" smtClean="0"/>
              <a:t>benefits</a:t>
            </a:r>
            <a:r>
              <a:rPr lang="pl-PL" sz="1600" dirty="0" smtClean="0"/>
              <a:t> from </a:t>
            </a:r>
            <a:r>
              <a:rPr lang="pl-PL" sz="1600" dirty="0" err="1" smtClean="0"/>
              <a:t>it</a:t>
            </a:r>
            <a:r>
              <a:rPr lang="pl-PL" sz="1600" dirty="0" smtClean="0"/>
              <a:t> by </a:t>
            </a:r>
            <a:r>
              <a:rPr lang="pl-PL" sz="1600" dirty="0" err="1" smtClean="0"/>
              <a:t>particular</a:t>
            </a:r>
            <a:r>
              <a:rPr lang="pl-PL" sz="1600" dirty="0" smtClean="0"/>
              <a:t> </a:t>
            </a:r>
            <a:r>
              <a:rPr lang="pl-PL" sz="1600" dirty="0" err="1" smtClean="0"/>
              <a:t>groups</a:t>
            </a:r>
            <a:r>
              <a:rPr lang="pl-PL" sz="1600" dirty="0" smtClean="0"/>
              <a:t> – </a:t>
            </a:r>
            <a:r>
              <a:rPr lang="pl-PL" sz="1600" dirty="0" err="1" smtClean="0"/>
              <a:t>lack</a:t>
            </a:r>
            <a:r>
              <a:rPr lang="pl-PL" sz="1600" dirty="0" smtClean="0"/>
              <a:t> of the </a:t>
            </a:r>
            <a:r>
              <a:rPr lang="pl-PL" sz="1600" dirty="0" err="1" smtClean="0"/>
              <a:t>perspective</a:t>
            </a:r>
            <a:r>
              <a:rPr lang="pl-PL" sz="1600" dirty="0" smtClean="0"/>
              <a:t> of the </a:t>
            </a:r>
            <a:r>
              <a:rPr lang="pl-PL" sz="1600" dirty="0" err="1" smtClean="0"/>
              <a:t>common</a:t>
            </a:r>
            <a:r>
              <a:rPr lang="pl-PL" sz="1600" dirty="0" smtClean="0"/>
              <a:t> </a:t>
            </a:r>
            <a:r>
              <a:rPr lang="pl-PL" sz="1600" dirty="0" err="1" smtClean="0"/>
              <a:t>good</a:t>
            </a: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Unsatisfactory</a:t>
            </a:r>
            <a:r>
              <a:rPr lang="pl-PL" sz="1600" dirty="0" smtClean="0"/>
              <a:t> </a:t>
            </a:r>
            <a:r>
              <a:rPr lang="pl-PL" sz="1600" dirty="0" err="1" smtClean="0"/>
              <a:t>involvement</a:t>
            </a:r>
            <a:r>
              <a:rPr lang="pl-PL" sz="1600" dirty="0" smtClean="0"/>
              <a:t> of </a:t>
            </a:r>
            <a:r>
              <a:rPr lang="pl-PL" sz="1600" dirty="0" err="1" smtClean="0"/>
              <a:t>various</a:t>
            </a:r>
            <a:r>
              <a:rPr lang="pl-PL" sz="1600" dirty="0" smtClean="0"/>
              <a:t> </a:t>
            </a:r>
            <a:r>
              <a:rPr lang="pl-PL" sz="1600" dirty="0" err="1" smtClean="0"/>
              <a:t>social</a:t>
            </a:r>
            <a:r>
              <a:rPr lang="pl-PL" sz="1600" dirty="0" smtClean="0"/>
              <a:t> </a:t>
            </a:r>
            <a:r>
              <a:rPr lang="pl-PL" sz="1600" dirty="0" err="1" smtClean="0"/>
              <a:t>groups</a:t>
            </a:r>
            <a:r>
              <a:rPr lang="pl-PL" sz="1600" dirty="0" smtClean="0"/>
              <a:t>, </a:t>
            </a:r>
            <a:r>
              <a:rPr lang="pl-PL" sz="1600" dirty="0" err="1" smtClean="0"/>
              <a:t>especially</a:t>
            </a:r>
            <a:r>
              <a:rPr lang="pl-PL" sz="1600" dirty="0" smtClean="0"/>
              <a:t> of </a:t>
            </a:r>
            <a:r>
              <a:rPr lang="pl-PL" sz="1600" dirty="0" err="1" smtClean="0"/>
              <a:t>those</a:t>
            </a:r>
            <a:r>
              <a:rPr lang="pl-PL" sz="1600" dirty="0" smtClean="0"/>
              <a:t> </a:t>
            </a:r>
            <a:r>
              <a:rPr lang="pl-PL" sz="1600" dirty="0" err="1" smtClean="0"/>
              <a:t>who</a:t>
            </a:r>
            <a:r>
              <a:rPr lang="pl-PL" sz="1600" dirty="0" smtClean="0"/>
              <a:t> </a:t>
            </a:r>
            <a:r>
              <a:rPr lang="pl-PL" sz="1600" dirty="0" err="1" smtClean="0"/>
              <a:t>are</a:t>
            </a:r>
            <a:r>
              <a:rPr lang="pl-PL" sz="1600" dirty="0" smtClean="0"/>
              <a:t> not </a:t>
            </a:r>
            <a:r>
              <a:rPr lang="pl-PL" sz="1600" dirty="0" err="1" smtClean="0"/>
              <a:t>already</a:t>
            </a:r>
            <a:r>
              <a:rPr lang="pl-PL" sz="1600" dirty="0" smtClean="0"/>
              <a:t> </a:t>
            </a:r>
            <a:r>
              <a:rPr lang="pl-PL" sz="1600" dirty="0" err="1" smtClean="0"/>
              <a:t>active</a:t>
            </a:r>
            <a:r>
              <a:rPr lang="pl-PL" sz="1600" dirty="0" smtClean="0"/>
              <a:t> in public life </a:t>
            </a:r>
            <a:r>
              <a:rPr lang="pl-PL" sz="1600" dirty="0" err="1" smtClean="0"/>
              <a:t>at</a:t>
            </a:r>
            <a:r>
              <a:rPr lang="pl-PL" sz="1600" dirty="0" smtClean="0"/>
              <a:t> the </a:t>
            </a:r>
            <a:r>
              <a:rPr lang="pl-PL" sz="1600" dirty="0" err="1" smtClean="0"/>
              <a:t>local</a:t>
            </a:r>
            <a:r>
              <a:rPr lang="pl-PL" sz="1600" dirty="0" smtClean="0"/>
              <a:t> </a:t>
            </a:r>
            <a:r>
              <a:rPr lang="pl-PL" sz="1600" dirty="0" err="1" smtClean="0"/>
              <a:t>level</a:t>
            </a:r>
            <a:endParaRPr lang="pl-PL" sz="1600" dirty="0"/>
          </a:p>
          <a:p>
            <a:r>
              <a:rPr lang="pl-PL" sz="1200" dirty="0"/>
              <a:t/>
            </a:r>
            <a:br>
              <a:rPr lang="pl-PL" sz="1200" dirty="0"/>
            </a:b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9679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 dirty="0" smtClean="0"/>
              <a:t>„</a:t>
            </a:r>
            <a:r>
              <a:rPr lang="pl-PL" sz="2000" dirty="0" err="1" smtClean="0"/>
              <a:t>Political</a:t>
            </a:r>
            <a:r>
              <a:rPr lang="pl-PL" sz="2000" dirty="0" smtClean="0"/>
              <a:t>” </a:t>
            </a:r>
            <a:r>
              <a:rPr lang="pl-PL" sz="2000" dirty="0" err="1" smtClean="0"/>
              <a:t>challenges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Evaluation and </a:t>
            </a:r>
            <a:r>
              <a:rPr lang="pl-PL" sz="1600" dirty="0" err="1" smtClean="0"/>
              <a:t>critical</a:t>
            </a:r>
            <a:r>
              <a:rPr lang="pl-PL" sz="1600" dirty="0" smtClean="0"/>
              <a:t> </a:t>
            </a:r>
            <a:r>
              <a:rPr lang="pl-PL" sz="1600" dirty="0" err="1" smtClean="0"/>
              <a:t>reflection</a:t>
            </a:r>
            <a:r>
              <a:rPr lang="pl-PL" sz="1600" dirty="0" smtClean="0"/>
              <a:t> on the 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Real engagement of </a:t>
            </a:r>
            <a:r>
              <a:rPr lang="pl-PL" sz="1600" dirty="0" err="1" smtClean="0"/>
              <a:t>residents</a:t>
            </a:r>
            <a:r>
              <a:rPr lang="pl-PL" sz="1600" dirty="0" smtClean="0"/>
              <a:t> in </a:t>
            </a:r>
            <a:r>
              <a:rPr lang="pl-PL" sz="1600" dirty="0" err="1" smtClean="0"/>
              <a:t>debate</a:t>
            </a:r>
            <a:r>
              <a:rPr lang="pl-PL" sz="1600" dirty="0" smtClean="0"/>
              <a:t> on </a:t>
            </a:r>
            <a:r>
              <a:rPr lang="pl-PL" sz="1600" dirty="0" err="1" smtClean="0"/>
              <a:t>budgetary</a:t>
            </a:r>
            <a:r>
              <a:rPr lang="pl-PL" sz="1600" dirty="0" smtClean="0"/>
              <a:t> </a:t>
            </a:r>
            <a:r>
              <a:rPr lang="pl-PL" sz="1600" dirty="0" err="1" smtClean="0"/>
              <a:t>priorities</a:t>
            </a:r>
            <a:r>
              <a:rPr lang="pl-PL" sz="1600" dirty="0" smtClean="0"/>
              <a:t> – not </a:t>
            </a:r>
            <a:r>
              <a:rPr lang="pl-PL" sz="1600" dirty="0" err="1" smtClean="0"/>
              <a:t>limited</a:t>
            </a:r>
            <a:r>
              <a:rPr lang="pl-PL" sz="1600" dirty="0" smtClean="0"/>
              <a:t> to </a:t>
            </a:r>
            <a:r>
              <a:rPr lang="pl-PL" sz="1600" dirty="0" err="1" smtClean="0"/>
              <a:t>voting</a:t>
            </a:r>
            <a:r>
              <a:rPr lang="pl-PL" sz="1600" dirty="0" smtClean="0"/>
              <a:t> on </a:t>
            </a:r>
            <a:r>
              <a:rPr lang="pl-PL" sz="1600" dirty="0" err="1" smtClean="0"/>
              <a:t>specific</a:t>
            </a:r>
            <a:r>
              <a:rPr lang="pl-PL" sz="1600" dirty="0" smtClean="0"/>
              <a:t> </a:t>
            </a:r>
            <a:r>
              <a:rPr lang="pl-PL" sz="1600" dirty="0" err="1" smtClean="0"/>
              <a:t>projekts</a:t>
            </a: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PB as a </a:t>
            </a:r>
            <a:r>
              <a:rPr lang="pl-PL" sz="1600" dirty="0" err="1" smtClean="0"/>
              <a:t>mechanism</a:t>
            </a:r>
            <a:r>
              <a:rPr lang="pl-PL" sz="1600" dirty="0" smtClean="0"/>
              <a:t> of </a:t>
            </a:r>
            <a:r>
              <a:rPr lang="pl-PL" sz="1600" dirty="0" err="1" smtClean="0"/>
              <a:t>empowerment</a:t>
            </a:r>
            <a:r>
              <a:rPr lang="pl-PL" sz="1600" dirty="0" smtClean="0"/>
              <a:t> – </a:t>
            </a:r>
            <a:r>
              <a:rPr lang="pl-PL" sz="1600" dirty="0" err="1" smtClean="0"/>
              <a:t>especially</a:t>
            </a:r>
            <a:r>
              <a:rPr lang="pl-PL" sz="1600" dirty="0" smtClean="0"/>
              <a:t> for </a:t>
            </a:r>
            <a:r>
              <a:rPr lang="pl-PL" sz="1600" dirty="0" err="1" smtClean="0"/>
              <a:t>young</a:t>
            </a:r>
            <a:r>
              <a:rPr lang="pl-PL" sz="1600" dirty="0" smtClean="0"/>
              <a:t> </a:t>
            </a:r>
            <a:r>
              <a:rPr lang="pl-PL" sz="1600" dirty="0" err="1" smtClean="0"/>
              <a:t>people</a:t>
            </a:r>
            <a:r>
              <a:rPr lang="pl-PL" sz="1600" dirty="0" smtClean="0"/>
              <a:t> and </a:t>
            </a:r>
            <a:r>
              <a:rPr lang="pl-PL" sz="1600" dirty="0" err="1" smtClean="0"/>
              <a:t>structurally</a:t>
            </a:r>
            <a:r>
              <a:rPr lang="pl-PL" sz="1600" dirty="0" smtClean="0"/>
              <a:t> </a:t>
            </a:r>
            <a:r>
              <a:rPr lang="pl-PL" sz="1600" dirty="0" err="1" smtClean="0"/>
              <a:t>excluded</a:t>
            </a:r>
            <a:r>
              <a:rPr lang="pl-PL" sz="1600" dirty="0" smtClean="0"/>
              <a:t> </a:t>
            </a:r>
            <a:r>
              <a:rPr lang="pl-PL" sz="1600" dirty="0" err="1" smtClean="0"/>
              <a:t>social</a:t>
            </a:r>
            <a:r>
              <a:rPr lang="pl-PL" sz="1600" dirty="0" smtClean="0"/>
              <a:t> </a:t>
            </a:r>
            <a:r>
              <a:rPr lang="pl-PL" sz="1600" dirty="0" err="1" smtClean="0"/>
              <a:t>groups</a:t>
            </a: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Sense</a:t>
            </a:r>
            <a:r>
              <a:rPr lang="pl-PL" sz="1600" dirty="0" smtClean="0"/>
              <a:t> of </a:t>
            </a:r>
            <a:r>
              <a:rPr lang="pl-PL" sz="1600" dirty="0" err="1" smtClean="0"/>
              <a:t>responsibility</a:t>
            </a:r>
            <a:r>
              <a:rPr lang="pl-PL" sz="1600" dirty="0" smtClean="0"/>
              <a:t> for </a:t>
            </a:r>
            <a:r>
              <a:rPr lang="pl-PL" sz="1600" dirty="0" err="1" smtClean="0"/>
              <a:t>common</a:t>
            </a:r>
            <a:r>
              <a:rPr lang="pl-PL" sz="1600" dirty="0" smtClean="0"/>
              <a:t> </a:t>
            </a:r>
            <a:r>
              <a:rPr lang="pl-PL" sz="1600" dirty="0" err="1" smtClean="0"/>
              <a:t>good</a:t>
            </a:r>
            <a:r>
              <a:rPr lang="pl-PL" sz="1600" dirty="0" smtClean="0"/>
              <a:t> – </a:t>
            </a:r>
            <a:r>
              <a:rPr lang="pl-PL" sz="1600" dirty="0" err="1" smtClean="0"/>
              <a:t>both</a:t>
            </a:r>
            <a:r>
              <a:rPr lang="pl-PL" sz="1600" dirty="0" smtClean="0"/>
              <a:t> of </a:t>
            </a:r>
            <a:r>
              <a:rPr lang="pl-PL" sz="1600" dirty="0" err="1" smtClean="0"/>
              <a:t>politicians</a:t>
            </a:r>
            <a:r>
              <a:rPr lang="pl-PL" sz="1600" dirty="0" smtClean="0"/>
              <a:t> </a:t>
            </a:r>
            <a:r>
              <a:rPr lang="pl-PL" sz="1600" dirty="0" err="1" smtClean="0"/>
              <a:t>inroducing</a:t>
            </a:r>
            <a:r>
              <a:rPr lang="pl-PL" sz="1600" dirty="0" smtClean="0"/>
              <a:t> the </a:t>
            </a:r>
            <a:r>
              <a:rPr lang="pl-PL" sz="1600" dirty="0" err="1" smtClean="0"/>
              <a:t>mechanism</a:t>
            </a:r>
            <a:r>
              <a:rPr lang="pl-PL" sz="1600" dirty="0" smtClean="0"/>
              <a:t> and </a:t>
            </a:r>
            <a:r>
              <a:rPr lang="pl-PL" sz="1600" dirty="0" err="1" smtClean="0"/>
              <a:t>residents</a:t>
            </a:r>
            <a:r>
              <a:rPr lang="pl-PL" sz="1600" dirty="0" smtClean="0"/>
              <a:t> </a:t>
            </a:r>
            <a:r>
              <a:rPr lang="pl-PL" sz="1600" dirty="0" err="1" smtClean="0"/>
              <a:t>taking</a:t>
            </a:r>
            <a:r>
              <a:rPr lang="pl-PL" sz="1600" dirty="0" smtClean="0"/>
              <a:t> part in </a:t>
            </a:r>
            <a:r>
              <a:rPr lang="pl-PL" sz="1600" dirty="0" err="1" smtClean="0"/>
              <a:t>it</a:t>
            </a: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An</a:t>
            </a:r>
            <a:r>
              <a:rPr lang="pl-PL" sz="1600" dirty="0" smtClean="0"/>
              <a:t> </a:t>
            </a:r>
            <a:r>
              <a:rPr lang="pl-PL" sz="1600" dirty="0" err="1" smtClean="0"/>
              <a:t>annual</a:t>
            </a:r>
            <a:r>
              <a:rPr lang="pl-PL" sz="1600" dirty="0" smtClean="0"/>
              <a:t> event </a:t>
            </a:r>
            <a:r>
              <a:rPr lang="pl-PL" sz="1600" dirty="0" err="1" smtClean="0"/>
              <a:t>or</a:t>
            </a:r>
            <a:r>
              <a:rPr lang="pl-PL" sz="1600" dirty="0" smtClean="0"/>
              <a:t> a </a:t>
            </a:r>
            <a:r>
              <a:rPr lang="pl-PL" sz="1600" dirty="0" err="1" smtClean="0"/>
              <a:t>mechanism</a:t>
            </a:r>
            <a:r>
              <a:rPr lang="pl-PL" sz="1600" dirty="0" smtClean="0"/>
              <a:t> of </a:t>
            </a:r>
            <a:r>
              <a:rPr lang="pl-PL" sz="1600" dirty="0" err="1" smtClean="0"/>
              <a:t>of</a:t>
            </a:r>
            <a:r>
              <a:rPr lang="pl-PL" sz="1600" dirty="0" smtClean="0"/>
              <a:t> a permanent </a:t>
            </a:r>
            <a:r>
              <a:rPr lang="pl-PL" sz="1600" dirty="0" err="1" smtClean="0"/>
              <a:t>change</a:t>
            </a:r>
            <a:r>
              <a:rPr lang="pl-PL" sz="1600" dirty="0" smtClean="0"/>
              <a:t> in </a:t>
            </a:r>
            <a:r>
              <a:rPr lang="pl-PL" sz="1600" dirty="0" err="1" smtClean="0"/>
              <a:t>local</a:t>
            </a:r>
            <a:r>
              <a:rPr lang="pl-PL" sz="1600" dirty="0" smtClean="0"/>
              <a:t> </a:t>
            </a:r>
            <a:r>
              <a:rPr lang="pl-PL" sz="1600" dirty="0" err="1" smtClean="0"/>
              <a:t>community</a:t>
            </a:r>
            <a:r>
              <a:rPr lang="pl-PL" sz="1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1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 dirty="0" smtClean="0"/>
              <a:t>„</a:t>
            </a:r>
            <a:r>
              <a:rPr lang="pl-PL" sz="2000" dirty="0" err="1" smtClean="0"/>
              <a:t>Philosophical</a:t>
            </a:r>
            <a:r>
              <a:rPr lang="pl-PL" sz="2000" dirty="0" smtClean="0"/>
              <a:t>” </a:t>
            </a:r>
            <a:r>
              <a:rPr lang="pl-PL" sz="2000" dirty="0" err="1" smtClean="0"/>
              <a:t>challenges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Can</a:t>
            </a:r>
            <a:r>
              <a:rPr lang="pl-PL" sz="1600" dirty="0" smtClean="0"/>
              <a:t> and </a:t>
            </a:r>
            <a:r>
              <a:rPr lang="pl-PL" sz="1600" dirty="0" err="1" smtClean="0"/>
              <a:t>should</a:t>
            </a:r>
            <a:r>
              <a:rPr lang="pl-PL" sz="1600" dirty="0" smtClean="0"/>
              <a:t> PB be a </a:t>
            </a:r>
            <a:r>
              <a:rPr lang="pl-PL" sz="1600" dirty="0" err="1" smtClean="0"/>
              <a:t>tool</a:t>
            </a:r>
            <a:r>
              <a:rPr lang="pl-PL" sz="1600" dirty="0" smtClean="0"/>
              <a:t> of „</a:t>
            </a:r>
            <a:r>
              <a:rPr lang="pl-PL" sz="1600" dirty="0" err="1" smtClean="0"/>
              <a:t>social</a:t>
            </a:r>
            <a:r>
              <a:rPr lang="pl-PL" sz="1600" dirty="0" smtClean="0"/>
              <a:t> engineering”?</a:t>
            </a:r>
          </a:p>
          <a:p>
            <a:pPr marL="285750" indent="-285750">
              <a:buFontTx/>
              <a:buChar char="-"/>
            </a:pPr>
            <a:r>
              <a:rPr lang="pl-PL" sz="1400" dirty="0" err="1" smtClean="0"/>
              <a:t>Can</a:t>
            </a:r>
            <a:r>
              <a:rPr lang="pl-PL" sz="1400" dirty="0" smtClean="0"/>
              <a:t> </a:t>
            </a:r>
            <a:r>
              <a:rPr lang="pl-PL" sz="1400" dirty="0" err="1" smtClean="0"/>
              <a:t>it</a:t>
            </a:r>
            <a:r>
              <a:rPr lang="pl-PL" sz="1400" dirty="0" smtClean="0"/>
              <a:t> </a:t>
            </a:r>
            <a:r>
              <a:rPr lang="pl-PL" sz="1400" dirty="0" err="1" smtClean="0"/>
              <a:t>help</a:t>
            </a:r>
            <a:r>
              <a:rPr lang="pl-PL" sz="1400" dirty="0" smtClean="0"/>
              <a:t> to </a:t>
            </a:r>
            <a:r>
              <a:rPr lang="pl-PL" sz="1400" dirty="0" err="1" smtClean="0"/>
              <a:t>teach</a:t>
            </a:r>
            <a:r>
              <a:rPr lang="pl-PL" sz="1400" dirty="0" smtClean="0"/>
              <a:t> </a:t>
            </a:r>
            <a:r>
              <a:rPr lang="pl-PL" sz="1400" dirty="0" err="1" smtClean="0"/>
              <a:t>people</a:t>
            </a:r>
            <a:r>
              <a:rPr lang="pl-PL" sz="1400" dirty="0" smtClean="0"/>
              <a:t> </a:t>
            </a:r>
            <a:r>
              <a:rPr lang="pl-PL" sz="1400" dirty="0" err="1" smtClean="0"/>
              <a:t>responsibility</a:t>
            </a:r>
            <a:r>
              <a:rPr lang="pl-PL" sz="1400" dirty="0" smtClean="0"/>
              <a:t> for </a:t>
            </a:r>
            <a:r>
              <a:rPr lang="pl-PL" sz="1400" dirty="0" err="1" smtClean="0"/>
              <a:t>their</a:t>
            </a:r>
            <a:r>
              <a:rPr lang="pl-PL" sz="1400" dirty="0" smtClean="0"/>
              <a:t> </a:t>
            </a:r>
            <a:r>
              <a:rPr lang="pl-PL" sz="1400" dirty="0" err="1" smtClean="0"/>
              <a:t>communities</a:t>
            </a:r>
            <a:r>
              <a:rPr lang="pl-PL" sz="1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pl-PL" sz="1400" dirty="0" err="1" smtClean="0"/>
              <a:t>Can</a:t>
            </a:r>
            <a:r>
              <a:rPr lang="pl-PL" sz="1400" dirty="0" smtClean="0"/>
              <a:t> </a:t>
            </a:r>
            <a:r>
              <a:rPr lang="pl-PL" sz="1400" dirty="0" err="1" smtClean="0"/>
              <a:t>it</a:t>
            </a:r>
            <a:r>
              <a:rPr lang="pl-PL" sz="1400" dirty="0" smtClean="0"/>
              <a:t> „</a:t>
            </a:r>
            <a:r>
              <a:rPr lang="pl-PL" sz="1400" dirty="0" err="1" smtClean="0"/>
              <a:t>enforce</a:t>
            </a:r>
            <a:r>
              <a:rPr lang="pl-PL" sz="1400" dirty="0" smtClean="0"/>
              <a:t>” </a:t>
            </a:r>
            <a:r>
              <a:rPr lang="pl-PL" sz="1400" dirty="0" err="1" smtClean="0"/>
              <a:t>thinking</a:t>
            </a:r>
            <a:r>
              <a:rPr lang="pl-PL" sz="1400" dirty="0" smtClean="0"/>
              <a:t> in </a:t>
            </a:r>
            <a:r>
              <a:rPr lang="pl-PL" sz="1400" dirty="0" err="1" smtClean="0"/>
              <a:t>terms</a:t>
            </a:r>
            <a:r>
              <a:rPr lang="pl-PL" sz="1400" dirty="0" smtClean="0"/>
              <a:t> of </a:t>
            </a:r>
            <a:r>
              <a:rPr lang="pl-PL" sz="1400" dirty="0" err="1" smtClean="0"/>
              <a:t>common</a:t>
            </a:r>
            <a:r>
              <a:rPr lang="pl-PL" sz="1400" dirty="0" smtClean="0"/>
              <a:t> </a:t>
            </a:r>
            <a:r>
              <a:rPr lang="pl-PL" sz="1400" dirty="0" err="1" smtClean="0"/>
              <a:t>good</a:t>
            </a:r>
            <a:r>
              <a:rPr lang="pl-PL" sz="1400" dirty="0" smtClean="0"/>
              <a:t>?</a:t>
            </a:r>
          </a:p>
          <a:p>
            <a:pPr lvl="1"/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How to </a:t>
            </a:r>
            <a:r>
              <a:rPr lang="pl-PL" sz="1600" dirty="0" err="1" smtClean="0"/>
              <a:t>use</a:t>
            </a:r>
            <a:r>
              <a:rPr lang="pl-PL" sz="1600" dirty="0" smtClean="0"/>
              <a:t> PB to </a:t>
            </a:r>
            <a:r>
              <a:rPr lang="pl-PL" sz="1600" dirty="0" err="1" smtClean="0"/>
              <a:t>build</a:t>
            </a:r>
            <a:r>
              <a:rPr lang="pl-PL" sz="1600" dirty="0" smtClean="0"/>
              <a:t> a </a:t>
            </a:r>
            <a:r>
              <a:rPr lang="pl-PL" sz="1600" dirty="0" err="1" smtClean="0"/>
              <a:t>new</a:t>
            </a:r>
            <a:r>
              <a:rPr lang="pl-PL" sz="1600" dirty="0" smtClean="0"/>
              <a:t> model of </a:t>
            </a:r>
            <a:r>
              <a:rPr lang="pl-PL" sz="1600" dirty="0" err="1" smtClean="0"/>
              <a:t>local</a:t>
            </a:r>
            <a:r>
              <a:rPr lang="pl-PL" sz="1600" dirty="0" smtClean="0"/>
              <a:t> </a:t>
            </a:r>
            <a:r>
              <a:rPr lang="pl-PL" sz="1600" dirty="0" err="1" smtClean="0"/>
              <a:t>community</a:t>
            </a:r>
            <a:r>
              <a:rPr lang="pl-PL" sz="1600" dirty="0" smtClean="0"/>
              <a:t> – </a:t>
            </a:r>
            <a:r>
              <a:rPr lang="pl-PL" sz="1600" dirty="0" err="1" smtClean="0"/>
              <a:t>based</a:t>
            </a:r>
            <a:r>
              <a:rPr lang="pl-PL" sz="1600" dirty="0" smtClean="0"/>
              <a:t> on the </a:t>
            </a:r>
            <a:r>
              <a:rPr lang="pl-PL" sz="1600" dirty="0" err="1" smtClean="0"/>
              <a:t>sense</a:t>
            </a:r>
            <a:r>
              <a:rPr lang="pl-PL" sz="1600" dirty="0" smtClean="0"/>
              <a:t> of </a:t>
            </a:r>
            <a:r>
              <a:rPr lang="pl-PL" sz="1600" dirty="0" err="1" smtClean="0"/>
              <a:t>an</a:t>
            </a:r>
            <a:r>
              <a:rPr lang="pl-PL" sz="1600" dirty="0" smtClean="0"/>
              <a:t> </a:t>
            </a:r>
            <a:r>
              <a:rPr lang="pl-PL" sz="1600" dirty="0" err="1" smtClean="0"/>
              <a:t>actual</a:t>
            </a:r>
            <a:r>
              <a:rPr lang="pl-PL" sz="1600" dirty="0" smtClean="0"/>
              <a:t> „</a:t>
            </a:r>
            <a:r>
              <a:rPr lang="pl-PL" sz="1600" dirty="0" err="1" smtClean="0"/>
              <a:t>community</a:t>
            </a:r>
            <a:r>
              <a:rPr lang="pl-PL" sz="1600" dirty="0" smtClean="0"/>
              <a:t> of </a:t>
            </a:r>
            <a:r>
              <a:rPr lang="pl-PL" sz="1600" dirty="0" err="1" smtClean="0"/>
              <a:t>persons</a:t>
            </a:r>
            <a:r>
              <a:rPr lang="pl-PL" sz="1600" dirty="0" smtClean="0"/>
              <a:t>”?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Can</a:t>
            </a:r>
            <a:r>
              <a:rPr lang="pl-PL" sz="1600" dirty="0" smtClean="0"/>
              <a:t> PB </a:t>
            </a:r>
            <a:r>
              <a:rPr lang="pl-PL" sz="1600" dirty="0" err="1" smtClean="0"/>
              <a:t>help</a:t>
            </a:r>
            <a:r>
              <a:rPr lang="pl-PL" sz="1600" dirty="0" smtClean="0"/>
              <a:t> in </a:t>
            </a:r>
            <a:r>
              <a:rPr lang="pl-PL" sz="1600" dirty="0" err="1" smtClean="0"/>
              <a:t>more</a:t>
            </a:r>
            <a:r>
              <a:rPr lang="pl-PL" sz="1600" dirty="0" smtClean="0"/>
              <a:t> </a:t>
            </a:r>
            <a:r>
              <a:rPr lang="pl-PL" sz="1600" dirty="0" err="1" smtClean="0"/>
              <a:t>solidaristic</a:t>
            </a:r>
            <a:r>
              <a:rPr lang="pl-PL" sz="1600" dirty="0" smtClean="0"/>
              <a:t> </a:t>
            </a:r>
            <a:r>
              <a:rPr lang="pl-PL" sz="1600" dirty="0" err="1" smtClean="0"/>
              <a:t>redistribution</a:t>
            </a:r>
            <a:r>
              <a:rPr lang="pl-PL" sz="1600" dirty="0" smtClean="0"/>
              <a:t> of </a:t>
            </a:r>
            <a:r>
              <a:rPr lang="pl-PL" sz="1600" dirty="0" err="1" smtClean="0"/>
              <a:t>common</a:t>
            </a:r>
            <a:r>
              <a:rPr lang="pl-PL" sz="1600" dirty="0" smtClean="0"/>
              <a:t> </a:t>
            </a:r>
            <a:r>
              <a:rPr lang="pl-PL" sz="1600" dirty="0" err="1" smtClean="0"/>
              <a:t>wealth</a:t>
            </a:r>
            <a:r>
              <a:rPr lang="pl-PL" sz="1600" dirty="0" smtClean="0"/>
              <a:t> in </a:t>
            </a:r>
            <a:r>
              <a:rPr lang="pl-PL" sz="1600" dirty="0" err="1" smtClean="0"/>
              <a:t>local</a:t>
            </a:r>
            <a:r>
              <a:rPr lang="pl-PL" sz="1600" dirty="0" smtClean="0"/>
              <a:t> </a:t>
            </a:r>
            <a:r>
              <a:rPr lang="pl-PL" sz="1600" dirty="0" err="1" smtClean="0"/>
              <a:t>communities</a:t>
            </a:r>
            <a:r>
              <a:rPr lang="pl-PL" sz="16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Where</a:t>
            </a:r>
            <a:r>
              <a:rPr lang="pl-PL" sz="1600" dirty="0" smtClean="0"/>
              <a:t> </a:t>
            </a:r>
            <a:r>
              <a:rPr lang="pl-PL" sz="1600" dirty="0" err="1" smtClean="0"/>
              <a:t>are</a:t>
            </a:r>
            <a:r>
              <a:rPr lang="pl-PL" sz="1600" dirty="0" smtClean="0"/>
              <a:t> the </a:t>
            </a:r>
            <a:r>
              <a:rPr lang="pl-PL" sz="1600" dirty="0" err="1" smtClean="0"/>
              <a:t>limits</a:t>
            </a:r>
            <a:r>
              <a:rPr lang="pl-PL" sz="1600" dirty="0" smtClean="0"/>
              <a:t> of co-</a:t>
            </a:r>
            <a:r>
              <a:rPr lang="pl-PL" sz="1600" dirty="0" err="1" smtClean="0"/>
              <a:t>deciding</a:t>
            </a:r>
            <a:r>
              <a:rPr lang="pl-PL" sz="1600" dirty="0" smtClean="0"/>
              <a:t>? </a:t>
            </a:r>
            <a:r>
              <a:rPr lang="pl-PL" sz="1600" dirty="0" err="1" smtClean="0"/>
              <a:t>What</a:t>
            </a:r>
            <a:r>
              <a:rPr lang="pl-PL" sz="1600" dirty="0" smtClean="0"/>
              <a:t> </a:t>
            </a:r>
            <a:r>
              <a:rPr lang="pl-PL" sz="1600" dirty="0" err="1" smtClean="0"/>
              <a:t>can</a:t>
            </a:r>
            <a:r>
              <a:rPr lang="pl-PL" sz="1600" dirty="0" smtClean="0"/>
              <a:t> be </a:t>
            </a:r>
            <a:r>
              <a:rPr lang="pl-PL" sz="1600" dirty="0" err="1" smtClean="0"/>
              <a:t>decided</a:t>
            </a:r>
            <a:r>
              <a:rPr lang="pl-PL" sz="1600" dirty="0" smtClean="0"/>
              <a:t> on </a:t>
            </a:r>
            <a:r>
              <a:rPr lang="pl-PL" sz="1600" dirty="0" err="1" smtClean="0"/>
              <a:t>directly</a:t>
            </a:r>
            <a:r>
              <a:rPr lang="pl-PL" sz="1600" dirty="0" smtClean="0"/>
              <a:t> by </a:t>
            </a:r>
            <a:r>
              <a:rPr lang="pl-PL" sz="1600" dirty="0" err="1" smtClean="0"/>
              <a:t>citizens</a:t>
            </a:r>
            <a:r>
              <a:rPr lang="pl-PL" sz="1600" dirty="0" smtClean="0"/>
              <a:t> and </a:t>
            </a:r>
            <a:r>
              <a:rPr lang="pl-PL" sz="1600" dirty="0" err="1" smtClean="0"/>
              <a:t>what</a:t>
            </a:r>
            <a:r>
              <a:rPr lang="pl-PL" sz="1600" dirty="0" smtClean="0"/>
              <a:t> </a:t>
            </a:r>
            <a:r>
              <a:rPr lang="pl-PL" sz="1600" dirty="0" err="1" smtClean="0"/>
              <a:t>should</a:t>
            </a:r>
            <a:r>
              <a:rPr lang="pl-PL" sz="1600" dirty="0" smtClean="0"/>
              <a:t> be the sole </a:t>
            </a:r>
            <a:r>
              <a:rPr lang="pl-PL" sz="1600" dirty="0" err="1" smtClean="0"/>
              <a:t>responsibility</a:t>
            </a:r>
            <a:r>
              <a:rPr lang="pl-PL" sz="1600" dirty="0" smtClean="0"/>
              <a:t> of </a:t>
            </a:r>
            <a:r>
              <a:rPr lang="pl-PL" sz="1600" dirty="0" err="1" smtClean="0"/>
              <a:t>political</a:t>
            </a:r>
            <a:r>
              <a:rPr lang="pl-PL" sz="1600" dirty="0" smtClean="0"/>
              <a:t> </a:t>
            </a:r>
            <a:r>
              <a:rPr lang="pl-PL" sz="1600" dirty="0" err="1" smtClean="0"/>
              <a:t>authorities</a:t>
            </a:r>
            <a:r>
              <a:rPr lang="pl-PL" sz="1600" dirty="0" smtClean="0"/>
              <a:t>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51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„BIG QUESTIONS” on </a:t>
            </a:r>
            <a:r>
              <a:rPr lang="pl-PL" dirty="0" err="1" smtClean="0"/>
              <a:t>participation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600" dirty="0" smtClean="0"/>
              <a:t>How to </a:t>
            </a:r>
            <a:r>
              <a:rPr lang="pl-PL" sz="1600" dirty="0" err="1" smtClean="0"/>
              <a:t>ensure</a:t>
            </a:r>
            <a:r>
              <a:rPr lang="pl-PL" sz="1600" dirty="0" smtClean="0"/>
              <a:t> </a:t>
            </a:r>
            <a:r>
              <a:rPr lang="pl-PL" sz="1600" dirty="0" err="1" smtClean="0"/>
              <a:t>wide</a:t>
            </a:r>
            <a:r>
              <a:rPr lang="pl-PL" sz="1600" dirty="0" smtClean="0"/>
              <a:t> </a:t>
            </a:r>
            <a:r>
              <a:rPr lang="pl-PL" sz="1600" dirty="0" err="1" smtClean="0"/>
              <a:t>participation</a:t>
            </a:r>
            <a:r>
              <a:rPr lang="pl-PL" sz="1600" dirty="0" smtClean="0"/>
              <a:t>, and not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engaging</a:t>
            </a:r>
            <a:r>
              <a:rPr lang="pl-PL" sz="1600" dirty="0" smtClean="0"/>
              <a:t> </a:t>
            </a:r>
            <a:r>
              <a:rPr lang="pl-PL" sz="1600" dirty="0" err="1" smtClean="0"/>
              <a:t>those</a:t>
            </a:r>
            <a:r>
              <a:rPr lang="pl-PL" sz="1600" dirty="0" smtClean="0"/>
              <a:t> </a:t>
            </a:r>
            <a:r>
              <a:rPr lang="pl-PL" sz="1600" dirty="0" err="1" smtClean="0"/>
              <a:t>who</a:t>
            </a:r>
            <a:r>
              <a:rPr lang="pl-PL" sz="1600" dirty="0" smtClean="0"/>
              <a:t> </a:t>
            </a:r>
            <a:r>
              <a:rPr lang="pl-PL" sz="1600" dirty="0" err="1" smtClean="0"/>
              <a:t>are</a:t>
            </a:r>
            <a:r>
              <a:rPr lang="pl-PL" sz="1600" dirty="0" smtClean="0"/>
              <a:t> </a:t>
            </a:r>
            <a:r>
              <a:rPr lang="pl-PL" sz="1600" dirty="0" err="1" smtClean="0"/>
              <a:t>already</a:t>
            </a:r>
            <a:r>
              <a:rPr lang="pl-PL" sz="1600" dirty="0" smtClean="0"/>
              <a:t> </a:t>
            </a:r>
            <a:r>
              <a:rPr lang="pl-PL" sz="1600" dirty="0" err="1" smtClean="0"/>
              <a:t>active</a:t>
            </a:r>
            <a:r>
              <a:rPr lang="pl-PL" sz="1600" dirty="0" smtClean="0"/>
              <a:t>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600" dirty="0" smtClean="0"/>
              <a:t>How to </a:t>
            </a:r>
            <a:r>
              <a:rPr lang="pl-PL" sz="1600" dirty="0" err="1" smtClean="0"/>
              <a:t>introduce</a:t>
            </a:r>
            <a:r>
              <a:rPr lang="pl-PL" sz="1600" dirty="0" smtClean="0"/>
              <a:t> a „</a:t>
            </a:r>
            <a:r>
              <a:rPr lang="pl-PL" sz="1600" dirty="0" err="1" smtClean="0"/>
              <a:t>common</a:t>
            </a:r>
            <a:r>
              <a:rPr lang="pl-PL" sz="1600" dirty="0" smtClean="0"/>
              <a:t> </a:t>
            </a:r>
            <a:r>
              <a:rPr lang="pl-PL" sz="1600" dirty="0" err="1" smtClean="0"/>
              <a:t>good</a:t>
            </a:r>
            <a:r>
              <a:rPr lang="pl-PL" sz="1600" dirty="0" smtClean="0"/>
              <a:t> </a:t>
            </a:r>
            <a:r>
              <a:rPr lang="pl-PL" sz="1600" dirty="0" err="1" smtClean="0"/>
              <a:t>perspective</a:t>
            </a:r>
            <a:r>
              <a:rPr lang="pl-PL" sz="1600" dirty="0" smtClean="0"/>
              <a:t>” </a:t>
            </a:r>
            <a:r>
              <a:rPr lang="pl-PL" sz="1600" dirty="0" err="1" smtClean="0"/>
              <a:t>into</a:t>
            </a:r>
            <a:r>
              <a:rPr lang="pl-PL" sz="1600" dirty="0" smtClean="0"/>
              <a:t> the proces?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600" dirty="0" smtClean="0"/>
              <a:t>How to </a:t>
            </a:r>
            <a:r>
              <a:rPr lang="pl-PL" sz="1600" dirty="0" err="1" smtClean="0"/>
              <a:t>organize</a:t>
            </a:r>
            <a:r>
              <a:rPr lang="pl-PL" sz="1600" dirty="0" smtClean="0"/>
              <a:t> a </a:t>
            </a:r>
            <a:r>
              <a:rPr lang="pl-PL" sz="1600" dirty="0" err="1" smtClean="0"/>
              <a:t>well-structured</a:t>
            </a:r>
            <a:r>
              <a:rPr lang="pl-PL" sz="1600" dirty="0" smtClean="0"/>
              <a:t> </a:t>
            </a:r>
            <a:r>
              <a:rPr lang="pl-PL" sz="1600" dirty="0" err="1" smtClean="0"/>
              <a:t>discussion</a:t>
            </a:r>
            <a:r>
              <a:rPr lang="pl-PL" sz="1600" dirty="0" smtClean="0"/>
              <a:t> on </a:t>
            </a:r>
            <a:r>
              <a:rPr lang="pl-PL" sz="1600" dirty="0" err="1" smtClean="0"/>
              <a:t>competitive</a:t>
            </a:r>
            <a:r>
              <a:rPr lang="pl-PL" sz="1600" dirty="0" smtClean="0"/>
              <a:t> </a:t>
            </a:r>
            <a:r>
              <a:rPr lang="pl-PL" sz="1600" dirty="0" err="1" smtClean="0"/>
              <a:t>needs</a:t>
            </a:r>
            <a:r>
              <a:rPr lang="pl-PL" sz="1600" dirty="0" smtClean="0"/>
              <a:t>?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29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1" y="0"/>
            <a:ext cx="4410075" cy="21621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5" y="2162175"/>
            <a:ext cx="6753225" cy="21717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385" y="4333875"/>
            <a:ext cx="68008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Infrastrukura</a:t>
            </a:r>
            <a:r>
              <a:rPr lang="pl-PL" dirty="0" smtClean="0"/>
              <a:t> partycypacyjna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95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pl-PL" dirty="0" err="1" smtClean="0"/>
              <a:t>Participatory</a:t>
            </a:r>
            <a:r>
              <a:rPr lang="pl-PL" dirty="0" smtClean="0"/>
              <a:t> </a:t>
            </a:r>
            <a:r>
              <a:rPr lang="pl-PL" dirty="0" err="1" smtClean="0"/>
              <a:t>Pracitioners</a:t>
            </a:r>
            <a:r>
              <a:rPr lang="pl-PL" dirty="0" smtClean="0"/>
              <a:t> Forum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135379" y="1768731"/>
            <a:ext cx="4397983" cy="398461"/>
          </a:xfrm>
        </p:spPr>
        <p:txBody>
          <a:bodyPr/>
          <a:lstStyle/>
          <a:p>
            <a:r>
              <a:rPr lang="pl-PL" sz="1800" dirty="0" err="1" smtClean="0"/>
              <a:t>Debates</a:t>
            </a:r>
            <a:r>
              <a:rPr lang="pl-PL" sz="1800" dirty="0" smtClean="0"/>
              <a:t> and exchange of </a:t>
            </a:r>
            <a:r>
              <a:rPr lang="pl-PL" sz="1800" dirty="0" err="1" smtClean="0"/>
              <a:t>experiences</a:t>
            </a:r>
            <a:endParaRPr lang="pl-PL" sz="1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0" y="2193113"/>
            <a:ext cx="4945487" cy="375999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err="1" smtClean="0"/>
              <a:t>Annual</a:t>
            </a:r>
            <a:r>
              <a:rPr lang="pl-PL" sz="1600" dirty="0" smtClean="0"/>
              <a:t> </a:t>
            </a:r>
            <a:r>
              <a:rPr lang="pl-PL" sz="1600" dirty="0" err="1" smtClean="0"/>
              <a:t>all</a:t>
            </a:r>
            <a:r>
              <a:rPr lang="pl-PL" sz="1600" dirty="0" smtClean="0"/>
              <a:t>-Poland </a:t>
            </a:r>
            <a:r>
              <a:rPr lang="pl-PL" sz="1600" dirty="0" err="1" smtClean="0"/>
              <a:t>conference</a:t>
            </a:r>
            <a:r>
              <a:rPr lang="pl-PL" sz="1600" dirty="0" smtClean="0"/>
              <a:t> of </a:t>
            </a:r>
            <a:r>
              <a:rPr lang="pl-PL" sz="1600" dirty="0" err="1" smtClean="0"/>
              <a:t>participatory</a:t>
            </a:r>
            <a:r>
              <a:rPr lang="pl-PL" sz="1600" dirty="0" smtClean="0"/>
              <a:t> </a:t>
            </a:r>
            <a:r>
              <a:rPr lang="pl-PL" sz="1600" dirty="0" err="1" smtClean="0"/>
              <a:t>practitioners</a:t>
            </a:r>
            <a:endParaRPr lang="pl-PL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err="1" smtClean="0"/>
              <a:t>Thematic</a:t>
            </a:r>
            <a:r>
              <a:rPr lang="pl-PL" sz="1600" dirty="0" smtClean="0"/>
              <a:t> </a:t>
            </a:r>
            <a:r>
              <a:rPr lang="pl-PL" sz="1600" dirty="0" err="1" smtClean="0"/>
              <a:t>seminars</a:t>
            </a:r>
            <a:r>
              <a:rPr lang="pl-PL" sz="1600" dirty="0" smtClean="0"/>
              <a:t> for </a:t>
            </a:r>
            <a:r>
              <a:rPr lang="pl-PL" sz="1600" dirty="0" err="1" smtClean="0"/>
              <a:t>participatory</a:t>
            </a:r>
            <a:r>
              <a:rPr lang="pl-PL" sz="1600" dirty="0" smtClean="0"/>
              <a:t> </a:t>
            </a:r>
            <a:r>
              <a:rPr lang="pl-PL" sz="1600" dirty="0" err="1" smtClean="0"/>
              <a:t>practitioners</a:t>
            </a:r>
            <a:r>
              <a:rPr lang="pl-PL" sz="1600" dirty="0" smtClean="0"/>
              <a:t> and „</a:t>
            </a:r>
            <a:r>
              <a:rPr lang="pl-PL" sz="1600" dirty="0" err="1" smtClean="0"/>
              <a:t>wannabes</a:t>
            </a:r>
            <a:r>
              <a:rPr lang="pl-PL" sz="1600" dirty="0" smtClean="0"/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err="1" smtClean="0"/>
              <a:t>Local</a:t>
            </a:r>
            <a:r>
              <a:rPr lang="pl-PL" sz="1600" dirty="0" smtClean="0"/>
              <a:t> </a:t>
            </a:r>
            <a:r>
              <a:rPr lang="pl-PL" sz="1600" dirty="0" err="1" smtClean="0"/>
              <a:t>participatory</a:t>
            </a:r>
            <a:r>
              <a:rPr lang="pl-PL" sz="1600" dirty="0" smtClean="0"/>
              <a:t> </a:t>
            </a:r>
            <a:r>
              <a:rPr lang="pl-PL" sz="1600" dirty="0" err="1" smtClean="0"/>
              <a:t>gatherings</a:t>
            </a:r>
            <a:r>
              <a:rPr lang="pl-PL" sz="1600" dirty="0" smtClean="0"/>
              <a:t>, </a:t>
            </a:r>
            <a:r>
              <a:rPr lang="pl-PL" sz="1600" dirty="0" err="1" smtClean="0"/>
              <a:t>f.i</a:t>
            </a:r>
            <a:r>
              <a:rPr lang="pl-PL" sz="1600" dirty="0" smtClean="0"/>
              <a:t>. in </a:t>
            </a:r>
            <a:r>
              <a:rPr lang="pl-PL" sz="1600" dirty="0" err="1" smtClean="0"/>
              <a:t>Cracow</a:t>
            </a:r>
            <a:r>
              <a:rPr lang="pl-PL" sz="1600" dirty="0" smtClean="0"/>
              <a:t> and </a:t>
            </a:r>
            <a:r>
              <a:rPr lang="pl-PL" sz="1600" dirty="0" err="1" smtClean="0"/>
              <a:t>Wroclaw</a:t>
            </a:r>
            <a:r>
              <a:rPr lang="pl-PL" sz="1600" dirty="0" smtClean="0"/>
              <a:t> in 2016</a:t>
            </a:r>
          </a:p>
        </p:txBody>
      </p:sp>
      <p:pic>
        <p:nvPicPr>
          <p:cNvPr id="3076" name="Picture 4" descr="https://fbcdn-sphotos-f-a.akamaihd.net/hphotos-ak-xta1/t31.0-8/11754363_1056365784448534_68862793229735981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9" y="3877890"/>
            <a:ext cx="4005330" cy="248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artycypacjaobywatelska.pl/wp-content/uploads/2014/12/LPO_seminar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49" y="2483667"/>
            <a:ext cx="4021651" cy="44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175" y="0"/>
            <a:ext cx="31718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319"/>
            <a:ext cx="4978489" cy="4938977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Baza Praktyków Partycypacji</a:t>
            </a:r>
            <a:b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://partycypacjaobywatelska.pl/praktycy/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956" y="2888692"/>
            <a:ext cx="4803044" cy="39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Dziękuję!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1800" dirty="0" smtClean="0">
                <a:solidFill>
                  <a:schemeClr val="bg1"/>
                </a:solidFill>
              </a:rPr>
              <a:t/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Ewa Stokłuska, </a:t>
            </a:r>
            <a:r>
              <a:rPr lang="pl-PL" sz="1800" dirty="0" smtClean="0">
                <a:solidFill>
                  <a:schemeClr val="bg1"/>
                </a:solidFill>
                <a:hlinkClick r:id="rId2"/>
              </a:rPr>
              <a:t>estokluska@stocznia.org.pl</a:t>
            </a:r>
            <a:r>
              <a:rPr lang="pl-PL" sz="1800" dirty="0" smtClean="0">
                <a:solidFill>
                  <a:schemeClr val="bg1"/>
                </a:solidFill>
              </a:rPr>
              <a:t> 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  <a:hlinkClick r:id="rId3"/>
              </a:rPr>
              <a:t>www.stocznia.org.pl</a:t>
            </a:r>
            <a:r>
              <a:rPr lang="pl-PL" sz="1800" dirty="0" smtClean="0">
                <a:solidFill>
                  <a:schemeClr val="bg1"/>
                </a:solidFill>
              </a:rPr>
              <a:t> </a:t>
            </a:r>
            <a:endParaRPr 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928056" cy="165673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932" y="1632477"/>
            <a:ext cx="5628068" cy="187057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3054"/>
            <a:ext cx="5422006" cy="20332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307" y="4907186"/>
            <a:ext cx="3986816" cy="19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idx="19"/>
          </p:nvPr>
        </p:nvSpPr>
        <p:spPr>
          <a:xfrm>
            <a:off x="1685925" y="345120"/>
            <a:ext cx="5800725" cy="1158876"/>
          </a:xfrm>
        </p:spPr>
        <p:txBody>
          <a:bodyPr/>
          <a:lstStyle/>
          <a:p>
            <a:r>
              <a:rPr lang="pl-PL" dirty="0"/>
              <a:t>Co się zmieniło w obszarze </a:t>
            </a:r>
            <a:r>
              <a:rPr lang="pl-PL" dirty="0" smtClean="0"/>
              <a:t>partycypacji przez ostanie 5 lat?</a:t>
            </a:r>
            <a:endParaRPr lang="pl-PL" dirty="0"/>
          </a:p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718648" y="1959703"/>
            <a:ext cx="7735280" cy="428655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/>
              <a:t>pojawienie się </a:t>
            </a:r>
            <a:r>
              <a:rPr lang="pl-PL" sz="1400" b="1" dirty="0" smtClean="0"/>
              <a:t>nowych „aktorów” partycypacji</a:t>
            </a:r>
            <a:r>
              <a:rPr lang="pl-PL" sz="1400" dirty="0" smtClean="0"/>
              <a:t>: aktywistów miejskich, nieformalnych grup mieszkańców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b="1" dirty="0" smtClean="0"/>
              <a:t>nowe regulacje prawne</a:t>
            </a:r>
            <a:r>
              <a:rPr lang="pl-PL" sz="1400" dirty="0" smtClean="0"/>
              <a:t>, np. nowelizacja ustawy o funduszu sołeckim, popularyzacja lokalnych regulaminów konsultacji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b="1" dirty="0" smtClean="0"/>
              <a:t>wypracowanie i upowszechnienie standardów związanych z procesami włączania obywateli w procesy decyzyjne </a:t>
            </a:r>
            <a:r>
              <a:rPr lang="pl-PL" sz="1400" dirty="0" smtClean="0"/>
              <a:t>(m.in. standardy budżetów partycypacyjnych, </a:t>
            </a:r>
            <a:r>
              <a:rPr lang="pl-PL" sz="1400" dirty="0"/>
              <a:t>K</a:t>
            </a:r>
            <a:r>
              <a:rPr lang="pl-PL" sz="1400" dirty="0" smtClean="0"/>
              <a:t>anon Lokalnych Konsultacji Społecznych, rządowe „7 zasad konsultacji” oraz „Wytyczne do przeprowadzania oceny wpływu oraz konsultacji publicznych w ramach rządowego procesu legislacyjnego”)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b="1" dirty="0"/>
              <a:t>z</a:t>
            </a:r>
            <a:r>
              <a:rPr lang="pl-PL" sz="1400" b="1" dirty="0" smtClean="0"/>
              <a:t>większenie źródeł finansowania działań partycypacyjnych </a:t>
            </a:r>
            <a:r>
              <a:rPr lang="pl-PL" sz="1400" dirty="0" smtClean="0"/>
              <a:t>– zarówno tych dostępnych dla organizacji pozarządowych, jak i samorządów (tzw. fundusze szwajcarskie norweskie, Fundusz Inicjatyw Obywatelskich, Rządowy Program Aktywizacji Społecznej Osób Starszych)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b="1" dirty="0"/>
              <a:t>s</a:t>
            </a:r>
            <a:r>
              <a:rPr lang="pl-PL" sz="1400" b="1" dirty="0" smtClean="0"/>
              <a:t>ystemowe </a:t>
            </a:r>
            <a:r>
              <a:rPr lang="pl-PL" sz="1400" b="1" dirty="0"/>
              <a:t>wysiłki na rzecz wspierania partycypacji</a:t>
            </a:r>
            <a:r>
              <a:rPr lang="pl-PL" sz="1400" dirty="0"/>
              <a:t>, m.in. projekt „Decydujmy razem”, wieloaspektowe działania Fundacji im. Stefana Batorego (m.in. akcja Masz głos, masz wybór, programy grantowe „Demokracja w działaniu” i „Obywatele dla Demokracji”, Obywatelskie Forum Legislacji)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b="1" dirty="0" smtClean="0"/>
              <a:t>skokowy </a:t>
            </a:r>
            <a:r>
              <a:rPr lang="pl-PL" sz="1400" b="1" dirty="0"/>
              <a:t>wzrost popularności budżetów </a:t>
            </a:r>
            <a:r>
              <a:rPr lang="pl-PL" sz="1400" b="1" dirty="0" smtClean="0"/>
              <a:t>partycypacyjnych </a:t>
            </a:r>
            <a:r>
              <a:rPr lang="pl-PL" sz="1400" dirty="0" smtClean="0"/>
              <a:t>(ze wszystkimi tego konsekwencjami)</a:t>
            </a:r>
            <a:endParaRPr lang="pl-P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4559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83719" cy="184167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324" y="1554890"/>
            <a:ext cx="3800676" cy="13850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37564"/>
            <a:ext cx="7265092" cy="38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7" y="90152"/>
            <a:ext cx="8863679" cy="648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5">
      <a:dk1>
        <a:srgbClr val="A7A8AA"/>
      </a:dk1>
      <a:lt1>
        <a:srgbClr val="898B8E"/>
      </a:lt1>
      <a:dk2>
        <a:srgbClr val="FFFFFF"/>
      </a:dk2>
      <a:lt2>
        <a:srgbClr val="FFFFFF"/>
      </a:lt2>
      <a:accent1>
        <a:srgbClr val="CF2B1E"/>
      </a:accent1>
      <a:accent2>
        <a:srgbClr val="DB6056"/>
      </a:accent2>
      <a:accent3>
        <a:srgbClr val="E7958E"/>
      </a:accent3>
      <a:accent4>
        <a:srgbClr val="F3CAC7"/>
      </a:accent4>
      <a:accent5>
        <a:srgbClr val="E1E2E2"/>
      </a:accent5>
      <a:accent6>
        <a:srgbClr val="C4C5C6"/>
      </a:accent6>
      <a:hlink>
        <a:srgbClr val="0563C1"/>
      </a:hlink>
      <a:folHlink>
        <a:srgbClr val="954F72"/>
      </a:folHlink>
    </a:clrScheme>
    <a:fontScheme name="Stocznia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2162</Words>
  <Application>Microsoft Office PowerPoint</Application>
  <PresentationFormat>Экран (4:3)</PresentationFormat>
  <Paragraphs>284</Paragraphs>
  <Slides>53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Motyw pakietu Office</vt:lpstr>
      <vt:lpstr>Rozwój kultury partycypacji w Polsce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NARZĘDZIA PARTYCYPACJI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Participatory budgeting –  a whole other story…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 key rules of PB as defined in the „Standards of PB processes in Poland”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Infrastrukura partycypacyjna</vt:lpstr>
      <vt:lpstr>Презентация PowerPoint</vt:lpstr>
      <vt:lpstr>Baza Praktyków Partycypacji http://partycypacjaobywatelska.pl/praktycy/</vt:lpstr>
      <vt:lpstr>Dziękuję!    Ewa Stokłuska, estokluska@stocznia.org.pl  www.stocznia.org.pl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Kacper Marzoch</dc:creator>
  <cp:lastModifiedBy>PAUCI</cp:lastModifiedBy>
  <cp:revision>174</cp:revision>
  <cp:lastPrinted>2014-12-08T12:44:37Z</cp:lastPrinted>
  <dcterms:created xsi:type="dcterms:W3CDTF">2014-11-29T14:10:56Z</dcterms:created>
  <dcterms:modified xsi:type="dcterms:W3CDTF">2016-06-30T10:43:16Z</dcterms:modified>
</cp:coreProperties>
</file>